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9" r:id="rId2"/>
    <p:sldId id="260" r:id="rId3"/>
    <p:sldId id="261" r:id="rId4"/>
    <p:sldId id="262" r:id="rId5"/>
    <p:sldId id="275" r:id="rId6"/>
    <p:sldId id="276" r:id="rId7"/>
    <p:sldId id="264" r:id="rId8"/>
    <p:sldId id="277" r:id="rId9"/>
    <p:sldId id="265" r:id="rId10"/>
    <p:sldId id="287" r:id="rId11"/>
    <p:sldId id="288" r:id="rId12"/>
    <p:sldId id="289" r:id="rId13"/>
    <p:sldId id="285" r:id="rId14"/>
    <p:sldId id="278" r:id="rId15"/>
    <p:sldId id="266" r:id="rId16"/>
    <p:sldId id="267" r:id="rId17"/>
    <p:sldId id="268" r:id="rId18"/>
    <p:sldId id="280" r:id="rId19"/>
    <p:sldId id="281" r:id="rId20"/>
    <p:sldId id="269" r:id="rId21"/>
    <p:sldId id="270" r:id="rId22"/>
    <p:sldId id="282" r:id="rId23"/>
    <p:sldId id="283" r:id="rId24"/>
    <p:sldId id="284" r:id="rId25"/>
    <p:sldId id="274" r:id="rId26"/>
    <p:sldId id="328" r:id="rId27"/>
    <p:sldId id="329" r:id="rId28"/>
    <p:sldId id="307" r:id="rId29"/>
    <p:sldId id="308" r:id="rId30"/>
    <p:sldId id="309" r:id="rId31"/>
    <p:sldId id="310" r:id="rId32"/>
    <p:sldId id="311" r:id="rId33"/>
    <p:sldId id="312" r:id="rId34"/>
    <p:sldId id="313" r:id="rId35"/>
    <p:sldId id="314" r:id="rId36"/>
    <p:sldId id="315" r:id="rId37"/>
    <p:sldId id="316" r:id="rId38"/>
    <p:sldId id="317" r:id="rId39"/>
    <p:sldId id="318" r:id="rId40"/>
    <p:sldId id="319" r:id="rId41"/>
    <p:sldId id="320" r:id="rId42"/>
    <p:sldId id="321" r:id="rId43"/>
    <p:sldId id="322" r:id="rId44"/>
    <p:sldId id="323" r:id="rId45"/>
    <p:sldId id="324" r:id="rId46"/>
    <p:sldId id="326" r:id="rId47"/>
    <p:sldId id="325" r:id="rId48"/>
    <p:sldId id="327" r:id="rId49"/>
    <p:sldId id="333" r:id="rId50"/>
    <p:sldId id="334" r:id="rId51"/>
    <p:sldId id="330" r:id="rId52"/>
    <p:sldId id="331" r:id="rId53"/>
    <p:sldId id="335" r:id="rId54"/>
    <p:sldId id="336" r:id="rId55"/>
    <p:sldId id="337" r:id="rId56"/>
    <p:sldId id="338" r:id="rId57"/>
    <p:sldId id="339" r:id="rId58"/>
    <p:sldId id="340" r:id="rId59"/>
    <p:sldId id="341" r:id="rId60"/>
    <p:sldId id="342"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a:fill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24FB319-408F-4B57-95FC-213113A36553}" type="datetimeFigureOut">
              <a:rPr lang="en-US" smtClean="0"/>
              <a:t>4/25/2023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A0AE3085-DAF0-4F9D-B196-6B0FE55CC83D}"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4FB319-408F-4B57-95FC-213113A36553}"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E3085-DAF0-4F9D-B196-6B0FE55CC83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4FB319-408F-4B57-95FC-213113A36553}"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4FB319-408F-4B57-95FC-213113A36553}"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4FB319-408F-4B57-95FC-213113A36553}"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4/25/2023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4FB319-408F-4B57-95FC-213113A36553}"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E3085-DAF0-4F9D-B196-6B0FE55CC83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0"/>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4FB319-408F-4B57-95FC-213113A36553}" type="datetimeFigureOut">
              <a:rPr lang="en-US" smtClean="0"/>
              <a:t>4/25/2023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AE3085-DAF0-4F9D-B196-6B0FE55CC83D}"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4FB319-408F-4B57-95FC-213113A36553}" type="datetimeFigureOut">
              <a:rPr lang="en-US" smtClean="0"/>
              <a:t>4/25/2023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AE3085-DAF0-4F9D-B196-6B0FE55CC83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4FB319-408F-4B57-95FC-213113A36553}" type="datetimeFigureOut">
              <a:rPr lang="en-US" smtClean="0"/>
              <a:t>4/25/2023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AE3085-DAF0-4F9D-B196-6B0FE55CC83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4FB319-408F-4B57-95FC-213113A36553}"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E3085-DAF0-4F9D-B196-6B0FE55CC83D}"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4FB319-408F-4B57-95FC-213113A36553}" type="datetimeFigureOut">
              <a:rPr lang="en-US" smtClean="0"/>
              <a:t>4/25/2023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E3085-DAF0-4F9D-B196-6B0FE55CC83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a:fill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a:fill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24FB319-408F-4B57-95FC-213113A36553}" type="datetimeFigureOut">
              <a:rPr lang="en-US" smtClean="0"/>
              <a:t>4/25/2023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0AE3085-DAF0-4F9D-B196-6B0FE55CC83D}"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75606" y="2905138"/>
            <a:ext cx="8725594" cy="655885"/>
          </a:xfrm>
          <a:prstGeom prst="rect">
            <a:avLst/>
          </a:prstGeom>
        </p:spPr>
        <p:txBody>
          <a:bodyPr wrap="none">
            <a:spAutoFit/>
          </a:bodyPr>
          <a:lstStyle/>
          <a:p>
            <a:pPr>
              <a:lnSpc>
                <a:spcPct val="107000"/>
              </a:lnSpc>
              <a:spcAft>
                <a:spcPts val="800"/>
              </a:spcAft>
            </a:pPr>
            <a:r>
              <a:rPr lang="en-US" sz="3600" b="1" dirty="0">
                <a:latin typeface="Times New Roman" panose="02020603050405020304" pitchFamily="18" charset="0"/>
                <a:ea typeface="Calibri" panose="020F0502020204030204" pitchFamily="34" charset="0"/>
                <a:cs typeface="Times New Roman" panose="02020603050405020304" pitchFamily="18" charset="0"/>
              </a:rPr>
              <a:t>AUTOMATION INVIGILATION DUTIES</a:t>
            </a: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955591" y="1148034"/>
          <a:ext cx="10587053" cy="5063970"/>
        </p:xfrm>
        <a:graphic>
          <a:graphicData uri="http://schemas.openxmlformats.org/drawingml/2006/table">
            <a:tbl>
              <a:tblPr firstRow="1" bandRow="1">
                <a:tableStyleId>{5C22544A-7EE6-4342-B048-85BDC9FD1C3A}</a:tableStyleId>
              </a:tblPr>
              <a:tblGrid>
                <a:gridCol w="840526">
                  <a:extLst>
                    <a:ext uri="{9D8B030D-6E8A-4147-A177-3AD203B41FA5}">
                      <a16:colId xmlns:a16="http://schemas.microsoft.com/office/drawing/2014/main" val="20000"/>
                    </a:ext>
                  </a:extLst>
                </a:gridCol>
                <a:gridCol w="1518825">
                  <a:extLst>
                    <a:ext uri="{9D8B030D-6E8A-4147-A177-3AD203B41FA5}">
                      <a16:colId xmlns:a16="http://schemas.microsoft.com/office/drawing/2014/main" val="20001"/>
                    </a:ext>
                  </a:extLst>
                </a:gridCol>
                <a:gridCol w="1775948">
                  <a:extLst>
                    <a:ext uri="{9D8B030D-6E8A-4147-A177-3AD203B41FA5}">
                      <a16:colId xmlns:a16="http://schemas.microsoft.com/office/drawing/2014/main" val="20002"/>
                    </a:ext>
                  </a:extLst>
                </a:gridCol>
                <a:gridCol w="1904640">
                  <a:extLst>
                    <a:ext uri="{9D8B030D-6E8A-4147-A177-3AD203B41FA5}">
                      <a16:colId xmlns:a16="http://schemas.microsoft.com/office/drawing/2014/main" val="20003"/>
                    </a:ext>
                  </a:extLst>
                </a:gridCol>
                <a:gridCol w="4547114">
                  <a:extLst>
                    <a:ext uri="{9D8B030D-6E8A-4147-A177-3AD203B41FA5}">
                      <a16:colId xmlns:a16="http://schemas.microsoft.com/office/drawing/2014/main" val="20004"/>
                    </a:ext>
                  </a:extLst>
                </a:gridCol>
              </a:tblGrid>
              <a:tr h="458416">
                <a:tc>
                  <a:txBody>
                    <a:bodyPr/>
                    <a:lstStyle/>
                    <a:p>
                      <a:r>
                        <a:rPr lang="en-US" dirty="0"/>
                        <a:t>S.NO</a:t>
                      </a:r>
                    </a:p>
                  </a:txBody>
                  <a:tcPr/>
                </a:tc>
                <a:tc>
                  <a:txBody>
                    <a:bodyPr/>
                    <a:lstStyle/>
                    <a:p>
                      <a:r>
                        <a:rPr lang="en-US" dirty="0"/>
                        <a:t>YEAR</a:t>
                      </a:r>
                    </a:p>
                  </a:txBody>
                  <a:tcPr/>
                </a:tc>
                <a:tc>
                  <a:txBody>
                    <a:bodyPr/>
                    <a:lstStyle/>
                    <a:p>
                      <a:r>
                        <a:rPr lang="en-US" dirty="0"/>
                        <a:t>AUTHORS</a:t>
                      </a:r>
                    </a:p>
                  </a:txBody>
                  <a:tcPr/>
                </a:tc>
                <a:tc>
                  <a:txBody>
                    <a:bodyPr/>
                    <a:lstStyle/>
                    <a:p>
                      <a:r>
                        <a:rPr lang="en-US" dirty="0"/>
                        <a:t>TITLE</a:t>
                      </a:r>
                    </a:p>
                  </a:txBody>
                  <a:tcPr/>
                </a:tc>
                <a:tc>
                  <a:txBody>
                    <a:bodyPr/>
                    <a:lstStyle/>
                    <a:p>
                      <a:r>
                        <a:rPr lang="en-US" dirty="0"/>
                        <a:t>OUT COMES</a:t>
                      </a:r>
                    </a:p>
                  </a:txBody>
                  <a:tcPr/>
                </a:tc>
                <a:extLst>
                  <a:ext uri="{0D108BD9-81ED-4DB2-BD59-A6C34878D82A}">
                    <a16:rowId xmlns:a16="http://schemas.microsoft.com/office/drawing/2014/main" val="10000"/>
                  </a:ext>
                </a:extLst>
              </a:tr>
              <a:tr h="2223004">
                <a:tc>
                  <a:txBody>
                    <a:bodyPr/>
                    <a:lstStyle/>
                    <a:p>
                      <a:pPr algn="just">
                        <a:lnSpc>
                          <a:spcPct val="150000"/>
                        </a:lnSpc>
                      </a:pPr>
                      <a:r>
                        <a:rPr lang="en-US" sz="1600" dirty="0">
                          <a:latin typeface="Times New Roman" panose="02020603050405020304" pitchFamily="18" charset="0"/>
                          <a:cs typeface="Times New Roman" panose="02020603050405020304" pitchFamily="18" charset="0"/>
                        </a:rPr>
                        <a:t>1</a:t>
                      </a: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600" b="0" kern="1200" dirty="0">
                          <a:solidFill>
                            <a:schemeClr val="tx1"/>
                          </a:solidFill>
                          <a:effectLst/>
                          <a:latin typeface="Times New Roman" panose="02020603050405020304" pitchFamily="18" charset="0"/>
                          <a:ea typeface="+mn-ea"/>
                          <a:cs typeface="Times New Roman" panose="02020603050405020304" pitchFamily="18" charset="0"/>
                        </a:rPr>
                        <a:t>2017</a:t>
                      </a: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800" kern="1200" dirty="0">
                          <a:solidFill>
                            <a:schemeClr val="dk1"/>
                          </a:solidFill>
                          <a:effectLst/>
                          <a:latin typeface="+mn-lt"/>
                          <a:ea typeface="+mn-ea"/>
                          <a:cs typeface="+mn-cs"/>
                        </a:rPr>
                        <a:t>S. Priya </a:t>
                      </a:r>
                      <a:r>
                        <a:rPr lang="en-US" sz="1800" kern="1200" dirty="0" err="1">
                          <a:solidFill>
                            <a:schemeClr val="dk1"/>
                          </a:solidFill>
                          <a:effectLst/>
                          <a:latin typeface="+mn-lt"/>
                          <a:ea typeface="+mn-ea"/>
                          <a:cs typeface="+mn-cs"/>
                        </a:rPr>
                        <a:t>Dharshini</a:t>
                      </a:r>
                      <a:r>
                        <a:rPr lang="en-US" sz="1800" kern="1200" dirty="0">
                          <a:solidFill>
                            <a:schemeClr val="dk1"/>
                          </a:solidFill>
                          <a:effectLst/>
                          <a:latin typeface="+mn-lt"/>
                          <a:ea typeface="+mn-ea"/>
                          <a:cs typeface="+mn-cs"/>
                        </a:rPr>
                        <a:t>, M. Selva Sudha, Mrs. V. </a:t>
                      </a:r>
                      <a:r>
                        <a:rPr lang="en-US" sz="1800" kern="1200" dirty="0" err="1">
                          <a:solidFill>
                            <a:schemeClr val="dk1"/>
                          </a:solidFill>
                          <a:effectLst/>
                          <a:latin typeface="+mn-lt"/>
                          <a:ea typeface="+mn-ea"/>
                          <a:cs typeface="+mn-cs"/>
                        </a:rPr>
                        <a:t>Anithalakshmi</a:t>
                      </a:r>
                      <a:endParaRPr lang="en-US" sz="16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defRPr/>
                      </a:pPr>
                      <a:r>
                        <a:rPr lang="en-US" sz="1800" kern="1200" dirty="0">
                          <a:solidFill>
                            <a:schemeClr val="dk1"/>
                          </a:solidFill>
                          <a:effectLst/>
                          <a:latin typeface="+mn-lt"/>
                          <a:ea typeface="+mn-ea"/>
                          <a:cs typeface="+mn-cs"/>
                        </a:rPr>
                        <a:t>Exam Cell Automation System,” International Journal of Engineering Science and Computing</a:t>
                      </a:r>
                      <a:endParaRPr lang="en-US" sz="16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600" b="0" kern="1200" dirty="0">
                          <a:solidFill>
                            <a:schemeClr val="tx1"/>
                          </a:solidFill>
                          <a:effectLst/>
                          <a:latin typeface="Times New Roman" panose="02020603050405020304" pitchFamily="18" charset="0"/>
                          <a:ea typeface="+mn-ea"/>
                          <a:cs typeface="Times New Roman" panose="02020603050405020304" pitchFamily="18" charset="0"/>
                        </a:rPr>
                        <a:t>In this paper,</a:t>
                      </a:r>
                      <a:r>
                        <a:rPr lang="en-US" sz="1800" kern="1200" dirty="0">
                          <a:solidFill>
                            <a:schemeClr val="tx1"/>
                          </a:solidFill>
                          <a:effectLst/>
                          <a:latin typeface="+mn-lt"/>
                          <a:ea typeface="+mn-ea"/>
                          <a:cs typeface="+mn-cs"/>
                        </a:rPr>
                        <a:t> As the examination arrives there exists a lot of work like consolidating the time table,</a:t>
                      </a:r>
                      <a:endParaRPr lang="en-US" sz="16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2319554">
                <a:tc>
                  <a:txBody>
                    <a:bodyPr/>
                    <a:lstStyle/>
                    <a:p>
                      <a:pPr algn="just">
                        <a:lnSpc>
                          <a:spcPct val="150000"/>
                        </a:lnSpc>
                      </a:pPr>
                      <a:r>
                        <a:rPr lang="en-US" sz="1600" dirty="0">
                          <a:latin typeface="Times New Roman" panose="02020603050405020304" pitchFamily="18" charset="0"/>
                          <a:cs typeface="Times New Roman" panose="02020603050405020304" pitchFamily="18" charset="0"/>
                        </a:rPr>
                        <a:t>2</a:t>
                      </a:r>
                    </a:p>
                  </a:txBody>
                  <a:tcPr/>
                </a:tc>
                <a:tc>
                  <a:txBody>
                    <a:bodyPr/>
                    <a:lstStyle/>
                    <a:p>
                      <a:pPr algn="just">
                        <a:lnSpc>
                          <a:spcPct val="150000"/>
                        </a:lnSpc>
                      </a:pP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2015</a:t>
                      </a:r>
                      <a:endParaRPr lang="en-US" sz="1600" b="0" dirty="0">
                        <a:latin typeface="Times New Roman" panose="02020603050405020304" pitchFamily="18" charset="0"/>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800" kern="1200" dirty="0">
                          <a:solidFill>
                            <a:schemeClr val="dk1"/>
                          </a:solidFill>
                          <a:effectLst/>
                          <a:latin typeface="+mn-lt"/>
                          <a:ea typeface="+mn-ea"/>
                          <a:cs typeface="+mn-cs"/>
                        </a:rPr>
                        <a:t>Dayanand G </a:t>
                      </a:r>
                      <a:r>
                        <a:rPr lang="en-US" sz="1800" kern="1200" dirty="0" err="1">
                          <a:solidFill>
                            <a:schemeClr val="dk1"/>
                          </a:solidFill>
                          <a:effectLst/>
                          <a:latin typeface="+mn-lt"/>
                          <a:ea typeface="+mn-ea"/>
                          <a:cs typeface="+mn-cs"/>
                        </a:rPr>
                        <a:t>Savakar</a:t>
                      </a:r>
                      <a:r>
                        <a:rPr lang="en-US" sz="1800" kern="1200" dirty="0">
                          <a:solidFill>
                            <a:schemeClr val="dk1"/>
                          </a:solidFill>
                          <a:effectLst/>
                          <a:latin typeface="+mn-lt"/>
                          <a:ea typeface="+mn-ea"/>
                          <a:cs typeface="+mn-cs"/>
                        </a:rPr>
                        <a:t>, Ravi Hosur</a:t>
                      </a:r>
                      <a:endParaRPr lang="en-US" sz="1600" b="0" dirty="0">
                        <a:latin typeface="Times New Roman" panose="02020603050405020304" pitchFamily="18" charset="0"/>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800" kern="1200" dirty="0">
                          <a:solidFill>
                            <a:schemeClr val="dk1"/>
                          </a:solidFill>
                          <a:effectLst/>
                          <a:latin typeface="+mn-lt"/>
                          <a:ea typeface="+mn-ea"/>
                          <a:cs typeface="+mn-cs"/>
                        </a:rPr>
                        <a:t>Automation of Examination System</a:t>
                      </a:r>
                      <a:endParaRPr lang="en-US" sz="1600" b="0" dirty="0">
                        <a:latin typeface="Times New Roman" panose="02020603050405020304" pitchFamily="18" charset="0"/>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600" b="0" kern="1200" dirty="0">
                          <a:solidFill>
                            <a:schemeClr val="dk1"/>
                          </a:solidFill>
                          <a:effectLst/>
                          <a:latin typeface="Times New Roman" panose="02020603050405020304" pitchFamily="18" charset="0"/>
                          <a:ea typeface="+mn-ea"/>
                          <a:cs typeface="Times New Roman" panose="02020603050405020304" pitchFamily="18" charset="0"/>
                        </a:rPr>
                        <a:t>In this paper, </a:t>
                      </a:r>
                      <a:r>
                        <a:rPr lang="en-US" sz="1800" kern="1200" dirty="0">
                          <a:solidFill>
                            <a:schemeClr val="dk1"/>
                          </a:solidFill>
                          <a:effectLst/>
                          <a:latin typeface="+mn-lt"/>
                          <a:ea typeface="+mn-ea"/>
                          <a:cs typeface="+mn-cs"/>
                        </a:rPr>
                        <a:t>An automated system can be used through cloud computing technology that facilitates the every college to provide their student and staff information and get the results of allotment. </a:t>
                      </a:r>
                      <a:endParaRPr 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
        <p:nvSpPr>
          <p:cNvPr id="3" name="Title 1"/>
          <p:cNvSpPr txBox="1"/>
          <p:nvPr/>
        </p:nvSpPr>
        <p:spPr>
          <a:xfrm>
            <a:off x="1441830" y="255371"/>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LITERATURE SURVEY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955591" y="1148034"/>
          <a:ext cx="10165490" cy="5318670"/>
        </p:xfrm>
        <a:graphic>
          <a:graphicData uri="http://schemas.openxmlformats.org/drawingml/2006/table">
            <a:tbl>
              <a:tblPr firstRow="1" bandRow="1">
                <a:tableStyleId>{5C22544A-7EE6-4342-B048-85BDC9FD1C3A}</a:tableStyleId>
              </a:tblPr>
              <a:tblGrid>
                <a:gridCol w="807057">
                  <a:extLst>
                    <a:ext uri="{9D8B030D-6E8A-4147-A177-3AD203B41FA5}">
                      <a16:colId xmlns:a16="http://schemas.microsoft.com/office/drawing/2014/main" val="20000"/>
                    </a:ext>
                  </a:extLst>
                </a:gridCol>
                <a:gridCol w="1458347">
                  <a:extLst>
                    <a:ext uri="{9D8B030D-6E8A-4147-A177-3AD203B41FA5}">
                      <a16:colId xmlns:a16="http://schemas.microsoft.com/office/drawing/2014/main" val="20001"/>
                    </a:ext>
                  </a:extLst>
                </a:gridCol>
                <a:gridCol w="1705232">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4366054">
                  <a:extLst>
                    <a:ext uri="{9D8B030D-6E8A-4147-A177-3AD203B41FA5}">
                      <a16:colId xmlns:a16="http://schemas.microsoft.com/office/drawing/2014/main" val="20004"/>
                    </a:ext>
                  </a:extLst>
                </a:gridCol>
              </a:tblGrid>
              <a:tr h="455692">
                <a:tc>
                  <a:txBody>
                    <a:bodyPr/>
                    <a:lstStyle/>
                    <a:p>
                      <a:r>
                        <a:rPr lang="en-US" dirty="0"/>
                        <a:t>S.NO</a:t>
                      </a:r>
                    </a:p>
                  </a:txBody>
                  <a:tcPr/>
                </a:tc>
                <a:tc>
                  <a:txBody>
                    <a:bodyPr/>
                    <a:lstStyle/>
                    <a:p>
                      <a:r>
                        <a:rPr lang="en-US" dirty="0"/>
                        <a:t>YEAR</a:t>
                      </a:r>
                    </a:p>
                  </a:txBody>
                  <a:tcPr/>
                </a:tc>
                <a:tc>
                  <a:txBody>
                    <a:bodyPr/>
                    <a:lstStyle/>
                    <a:p>
                      <a:r>
                        <a:rPr lang="en-US" dirty="0"/>
                        <a:t>AUTHORS</a:t>
                      </a:r>
                    </a:p>
                  </a:txBody>
                  <a:tcPr/>
                </a:tc>
                <a:tc>
                  <a:txBody>
                    <a:bodyPr/>
                    <a:lstStyle/>
                    <a:p>
                      <a:r>
                        <a:rPr lang="en-US" dirty="0"/>
                        <a:t>TITLE</a:t>
                      </a:r>
                    </a:p>
                  </a:txBody>
                  <a:tcPr/>
                </a:tc>
                <a:tc>
                  <a:txBody>
                    <a:bodyPr/>
                    <a:lstStyle/>
                    <a:p>
                      <a:r>
                        <a:rPr lang="en-US" dirty="0"/>
                        <a:t>OUT COMES</a:t>
                      </a:r>
                    </a:p>
                  </a:txBody>
                  <a:tcPr/>
                </a:tc>
                <a:extLst>
                  <a:ext uri="{0D108BD9-81ED-4DB2-BD59-A6C34878D82A}">
                    <a16:rowId xmlns:a16="http://schemas.microsoft.com/office/drawing/2014/main" val="10000"/>
                  </a:ext>
                </a:extLst>
              </a:tr>
              <a:tr h="1856322">
                <a:tc>
                  <a:txBody>
                    <a:bodyPr/>
                    <a:lstStyle/>
                    <a:p>
                      <a:pPr algn="just">
                        <a:lnSpc>
                          <a:spcPct val="150000"/>
                        </a:lnSpc>
                      </a:pPr>
                      <a:r>
                        <a:rPr lang="en-US" sz="1600" b="0" dirty="0">
                          <a:latin typeface="Times New Roman" panose="02020603050405020304" pitchFamily="18" charset="0"/>
                          <a:cs typeface="Times New Roman" panose="02020603050405020304" pitchFamily="18" charset="0"/>
                        </a:rPr>
                        <a:t>3</a:t>
                      </a: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600" b="0" kern="1200" baseline="0" dirty="0">
                          <a:solidFill>
                            <a:schemeClr val="tx1"/>
                          </a:solidFill>
                          <a:effectLst/>
                          <a:latin typeface="Times New Roman" panose="02020603050405020304" pitchFamily="18" charset="0"/>
                          <a:ea typeface="+mn-ea"/>
                          <a:cs typeface="Times New Roman" panose="02020603050405020304" pitchFamily="18" charset="0"/>
                        </a:rPr>
                        <a:t>2012</a:t>
                      </a:r>
                      <a:endParaRPr lang="en-US" sz="16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50000"/>
                        </a:lnSpc>
                      </a:pP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C.Chung</a:t>
                      </a:r>
                      <a:r>
                        <a:rPr lang="en-US" sz="1600" b="0" kern="1200" dirty="0">
                          <a:solidFill>
                            <a:schemeClr val="dk1"/>
                          </a:solidFill>
                          <a:effectLst/>
                          <a:latin typeface="Times New Roman" panose="02020603050405020304" pitchFamily="18" charset="0"/>
                          <a:ea typeface="+mn-ea"/>
                          <a:cs typeface="Times New Roman" panose="02020603050405020304" pitchFamily="18" charset="0"/>
                        </a:rPr>
                        <a:t>-Hua, H. </a:t>
                      </a:r>
                      <a:r>
                        <a:rPr lang="en-US" sz="1600" b="0" kern="1200" dirty="0" err="1">
                          <a:solidFill>
                            <a:schemeClr val="dk1"/>
                          </a:solidFill>
                          <a:effectLst/>
                          <a:latin typeface="Times New Roman" panose="02020603050405020304" pitchFamily="18" charset="0"/>
                          <a:ea typeface="+mn-ea"/>
                          <a:cs typeface="Times New Roman" panose="02020603050405020304" pitchFamily="18" charset="0"/>
                        </a:rPr>
                        <a:t>Chenyang</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50000"/>
                        </a:lnSpc>
                      </a:pPr>
                      <a:r>
                        <a:rPr lang="en-US" sz="1800" kern="1200" dirty="0">
                          <a:solidFill>
                            <a:schemeClr val="dk1"/>
                          </a:solidFill>
                          <a:effectLst/>
                          <a:latin typeface="+mn-lt"/>
                          <a:ea typeface="+mn-ea"/>
                          <a:cs typeface="+mn-cs"/>
                        </a:rPr>
                        <a:t>Best Practices for implementing Fingerprint Biometrics in Application</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600" b="0" kern="1200" dirty="0">
                          <a:solidFill>
                            <a:schemeClr val="tx1"/>
                          </a:solidFill>
                          <a:effectLst/>
                          <a:latin typeface="Times New Roman" panose="02020603050405020304" pitchFamily="18" charset="0"/>
                          <a:ea typeface="+mn-ea"/>
                          <a:cs typeface="Times New Roman" panose="02020603050405020304" pitchFamily="18" charset="0"/>
                        </a:rPr>
                        <a:t>In this paper,</a:t>
                      </a:r>
                      <a:r>
                        <a:rPr lang="en-US" sz="1800" kern="1200" dirty="0">
                          <a:solidFill>
                            <a:schemeClr val="dk1"/>
                          </a:solidFill>
                          <a:effectLst/>
                          <a:latin typeface="+mn-lt"/>
                          <a:ea typeface="+mn-ea"/>
                          <a:cs typeface="+mn-cs"/>
                        </a:rPr>
                        <a:t> The method also includes evaluating the metadata and selecting one or more nodes from the most recently matched template for comparison.</a:t>
                      </a:r>
                      <a:endParaRPr 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2755222">
                <a:tc>
                  <a:txBody>
                    <a:bodyPr/>
                    <a:lstStyle/>
                    <a:p>
                      <a:pPr algn="just">
                        <a:lnSpc>
                          <a:spcPct val="150000"/>
                        </a:lnSpc>
                      </a:pPr>
                      <a:r>
                        <a:rPr lang="en-US" sz="1600" b="0" dirty="0">
                          <a:latin typeface="Times New Roman" panose="02020603050405020304" pitchFamily="18" charset="0"/>
                          <a:cs typeface="Times New Roman" panose="02020603050405020304" pitchFamily="18" charset="0"/>
                        </a:rPr>
                        <a:t>4</a:t>
                      </a: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2012</a:t>
                      </a:r>
                    </a:p>
                  </a:txBody>
                  <a:tcPr/>
                </a:tc>
                <a:tc>
                  <a:txBody>
                    <a:bodyPr/>
                    <a:lstStyle/>
                    <a:p>
                      <a:pPr algn="just">
                        <a:lnSpc>
                          <a:spcPct val="150000"/>
                        </a:lnSpc>
                      </a:pPr>
                      <a:r>
                        <a:rPr lang="en-US" sz="1800" kern="1200" dirty="0" err="1">
                          <a:solidFill>
                            <a:schemeClr val="dk1"/>
                          </a:solidFill>
                          <a:effectLst/>
                          <a:latin typeface="+mn-lt"/>
                          <a:ea typeface="+mn-ea"/>
                          <a:cs typeface="+mn-cs"/>
                        </a:rPr>
                        <a:t>Josphineleela</a:t>
                      </a:r>
                      <a:r>
                        <a:rPr lang="en-US" sz="1800" kern="1200" dirty="0">
                          <a:solidFill>
                            <a:schemeClr val="dk1"/>
                          </a:solidFill>
                          <a:effectLst/>
                          <a:latin typeface="+mn-lt"/>
                          <a:ea typeface="+mn-ea"/>
                          <a:cs typeface="+mn-cs"/>
                        </a:rPr>
                        <a:t> R. and Ramakrishnan M</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50000"/>
                        </a:lnSpc>
                      </a:pPr>
                      <a:r>
                        <a:rPr lang="en-US" sz="1800" kern="1200" dirty="0">
                          <a:solidFill>
                            <a:schemeClr val="dk1"/>
                          </a:solidFill>
                          <a:effectLst/>
                          <a:latin typeface="+mn-lt"/>
                          <a:ea typeface="+mn-ea"/>
                          <a:cs typeface="+mn-cs"/>
                        </a:rPr>
                        <a:t>International Journal of Computer Science and Information Security,</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r>
                        <a:rPr lang="en-US" sz="2000" kern="1200" dirty="0">
                          <a:solidFill>
                            <a:schemeClr val="dk1"/>
                          </a:solidFill>
                          <a:effectLst/>
                          <a:latin typeface="+mj-lt"/>
                          <a:ea typeface="+mn-ea"/>
                          <a:cs typeface="Times New Roman" panose="02020603050405020304" pitchFamily="18" charset="0"/>
                        </a:rPr>
                        <a:t>used to automate the whole process of taking attendance, manually which is a laborious and troublesome work and waste a lot of time, with its managing and maintaining the records for a period of time is also a burdensome task.</a:t>
                      </a:r>
                      <a:endParaRPr lang="en-IN" sz="2000" kern="1200" dirty="0">
                        <a:solidFill>
                          <a:schemeClr val="dk1"/>
                        </a:solidFill>
                        <a:effectLst/>
                        <a:latin typeface="+mj-lt"/>
                        <a:ea typeface="+mn-ea"/>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
        <p:nvSpPr>
          <p:cNvPr id="3" name="Title 1"/>
          <p:cNvSpPr txBox="1"/>
          <p:nvPr/>
        </p:nvSpPr>
        <p:spPr>
          <a:xfrm>
            <a:off x="1441830" y="255371"/>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LITERATURE SURVEY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955590" y="1485787"/>
          <a:ext cx="10206679" cy="4629546"/>
        </p:xfrm>
        <a:graphic>
          <a:graphicData uri="http://schemas.openxmlformats.org/drawingml/2006/table">
            <a:tbl>
              <a:tblPr firstRow="1" bandRow="1">
                <a:tableStyleId>{5C22544A-7EE6-4342-B048-85BDC9FD1C3A}</a:tableStyleId>
              </a:tblPr>
              <a:tblGrid>
                <a:gridCol w="642551">
                  <a:extLst>
                    <a:ext uri="{9D8B030D-6E8A-4147-A177-3AD203B41FA5}">
                      <a16:colId xmlns:a16="http://schemas.microsoft.com/office/drawing/2014/main" val="20000"/>
                    </a:ext>
                  </a:extLst>
                </a:gridCol>
                <a:gridCol w="1128583">
                  <a:extLst>
                    <a:ext uri="{9D8B030D-6E8A-4147-A177-3AD203B41FA5}">
                      <a16:colId xmlns:a16="http://schemas.microsoft.com/office/drawing/2014/main" val="20001"/>
                    </a:ext>
                  </a:extLst>
                </a:gridCol>
                <a:gridCol w="1359244">
                  <a:extLst>
                    <a:ext uri="{9D8B030D-6E8A-4147-A177-3AD203B41FA5}">
                      <a16:colId xmlns:a16="http://schemas.microsoft.com/office/drawing/2014/main" val="20002"/>
                    </a:ext>
                  </a:extLst>
                </a:gridCol>
                <a:gridCol w="2055673">
                  <a:extLst>
                    <a:ext uri="{9D8B030D-6E8A-4147-A177-3AD203B41FA5}">
                      <a16:colId xmlns:a16="http://schemas.microsoft.com/office/drawing/2014/main" val="20003"/>
                    </a:ext>
                  </a:extLst>
                </a:gridCol>
                <a:gridCol w="5020628">
                  <a:extLst>
                    <a:ext uri="{9D8B030D-6E8A-4147-A177-3AD203B41FA5}">
                      <a16:colId xmlns:a16="http://schemas.microsoft.com/office/drawing/2014/main" val="20004"/>
                    </a:ext>
                  </a:extLst>
                </a:gridCol>
              </a:tblGrid>
              <a:tr h="554846">
                <a:tc>
                  <a:txBody>
                    <a:bodyPr/>
                    <a:lstStyle/>
                    <a:p>
                      <a:r>
                        <a:rPr lang="en-US" dirty="0"/>
                        <a:t>S.NO</a:t>
                      </a:r>
                    </a:p>
                  </a:txBody>
                  <a:tcPr/>
                </a:tc>
                <a:tc>
                  <a:txBody>
                    <a:bodyPr/>
                    <a:lstStyle/>
                    <a:p>
                      <a:r>
                        <a:rPr lang="en-US" dirty="0"/>
                        <a:t>YEAR</a:t>
                      </a:r>
                    </a:p>
                  </a:txBody>
                  <a:tcPr/>
                </a:tc>
                <a:tc>
                  <a:txBody>
                    <a:bodyPr/>
                    <a:lstStyle/>
                    <a:p>
                      <a:r>
                        <a:rPr lang="en-US" dirty="0"/>
                        <a:t>AUTHORS</a:t>
                      </a:r>
                    </a:p>
                  </a:txBody>
                  <a:tcPr/>
                </a:tc>
                <a:tc>
                  <a:txBody>
                    <a:bodyPr/>
                    <a:lstStyle/>
                    <a:p>
                      <a:r>
                        <a:rPr lang="en-US" dirty="0"/>
                        <a:t>TITLE</a:t>
                      </a:r>
                    </a:p>
                  </a:txBody>
                  <a:tcPr/>
                </a:tc>
                <a:tc>
                  <a:txBody>
                    <a:bodyPr/>
                    <a:lstStyle/>
                    <a:p>
                      <a:r>
                        <a:rPr lang="en-US" dirty="0"/>
                        <a:t>OUT COMES</a:t>
                      </a:r>
                    </a:p>
                  </a:txBody>
                  <a:tcPr/>
                </a:tc>
                <a:extLst>
                  <a:ext uri="{0D108BD9-81ED-4DB2-BD59-A6C34878D82A}">
                    <a16:rowId xmlns:a16="http://schemas.microsoft.com/office/drawing/2014/main" val="10000"/>
                  </a:ext>
                </a:extLst>
              </a:tr>
              <a:tr h="2142491">
                <a:tc>
                  <a:txBody>
                    <a:bodyPr/>
                    <a:lstStyle/>
                    <a:p>
                      <a:pPr algn="just">
                        <a:lnSpc>
                          <a:spcPct val="100000"/>
                        </a:lnSpc>
                      </a:pPr>
                      <a:r>
                        <a:rPr lang="en-US" sz="1600" b="0" dirty="0">
                          <a:latin typeface="Times New Roman" panose="02020603050405020304" pitchFamily="18" charset="0"/>
                          <a:cs typeface="Times New Roman" panose="02020603050405020304" pitchFamily="18" charset="0"/>
                        </a:rPr>
                        <a:t>5</a:t>
                      </a: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defRPr/>
                      </a:pPr>
                      <a:r>
                        <a:rPr lang="en-US" sz="1600" b="0" kern="1200" dirty="0">
                          <a:solidFill>
                            <a:schemeClr val="tx1"/>
                          </a:solidFill>
                          <a:effectLst/>
                          <a:latin typeface="Times New Roman" panose="02020603050405020304" pitchFamily="18" charset="0"/>
                          <a:ea typeface="+mn-ea"/>
                          <a:cs typeface="Times New Roman" panose="02020603050405020304" pitchFamily="18" charset="0"/>
                        </a:rPr>
                        <a:t>2014</a:t>
                      </a:r>
                    </a:p>
                  </a:txBody>
                  <a:tcPr/>
                </a:tc>
                <a:tc>
                  <a:txBody>
                    <a:bodyPr/>
                    <a:lstStyle/>
                    <a:p>
                      <a:pPr algn="just">
                        <a:lnSpc>
                          <a:spcPct val="100000"/>
                        </a:lnSpc>
                      </a:pPr>
                      <a:r>
                        <a:rPr lang="en-US" sz="1800" kern="1200" dirty="0">
                          <a:solidFill>
                            <a:schemeClr val="dk1"/>
                          </a:solidFill>
                          <a:effectLst/>
                          <a:latin typeface="+mn-lt"/>
                          <a:ea typeface="+mn-ea"/>
                          <a:cs typeface="+mn-cs"/>
                        </a:rPr>
                        <a:t>Indu Sharma, Anjali Singhal</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00000"/>
                        </a:lnSpc>
                      </a:pPr>
                      <a:r>
                        <a:rPr lang="en-US" sz="1800" kern="1200" dirty="0">
                          <a:solidFill>
                            <a:schemeClr val="dk1"/>
                          </a:solidFill>
                          <a:effectLst/>
                          <a:latin typeface="+mn-lt"/>
                          <a:ea typeface="+mn-ea"/>
                          <a:cs typeface="+mn-cs"/>
                        </a:rPr>
                        <a:t>Research on Online Examination System, , International Journal of Engineering Technology,</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50000"/>
                        </a:lnSpc>
                      </a:pPr>
                      <a:r>
                        <a:rPr lang="en-US" sz="1600" b="0" kern="1200" dirty="0">
                          <a:solidFill>
                            <a:schemeClr val="dk1"/>
                          </a:solidFill>
                          <a:effectLst/>
                          <a:latin typeface="Times New Roman" panose="02020603050405020304" pitchFamily="18" charset="0"/>
                          <a:ea typeface="+mn-ea"/>
                          <a:cs typeface="Times New Roman" panose="02020603050405020304" pitchFamily="18" charset="0"/>
                        </a:rPr>
                        <a:t>In this paper: </a:t>
                      </a:r>
                      <a:r>
                        <a:rPr lang="en-US" sz="1800" kern="1200" dirty="0">
                          <a:solidFill>
                            <a:schemeClr val="dk1"/>
                          </a:solidFill>
                          <a:effectLst/>
                          <a:latin typeface="+mn-lt"/>
                          <a:ea typeface="+mn-ea"/>
                          <a:cs typeface="+mn-cs"/>
                        </a:rPr>
                        <a:t>, techniques have been proposed to automate the time table generation, automatic paper setting and evaluation</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1"/>
                  </a:ext>
                </a:extLst>
              </a:tr>
              <a:tr h="1846975">
                <a:tc>
                  <a:txBody>
                    <a:bodyPr/>
                    <a:lstStyle/>
                    <a:p>
                      <a:pPr algn="just">
                        <a:lnSpc>
                          <a:spcPct val="100000"/>
                        </a:lnSpc>
                      </a:pPr>
                      <a:r>
                        <a:rPr lang="en-US" sz="1600" b="0" dirty="0">
                          <a:latin typeface="Times New Roman" panose="02020603050405020304" pitchFamily="18" charset="0"/>
                          <a:cs typeface="Times New Roman" panose="02020603050405020304" pitchFamily="18" charset="0"/>
                        </a:rPr>
                        <a:t>6</a:t>
                      </a:r>
                    </a:p>
                  </a:txBody>
                  <a:tcPr/>
                </a:tc>
                <a:tc>
                  <a:txBody>
                    <a:bodyPr/>
                    <a:lstStyle/>
                    <a:p>
                      <a:pPr algn="just">
                        <a:lnSpc>
                          <a:spcPct val="100000"/>
                        </a:lnSpc>
                      </a:pP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2006</a:t>
                      </a:r>
                    </a:p>
                  </a:txBody>
                  <a:tcPr/>
                </a:tc>
                <a:tc>
                  <a:txBody>
                    <a:bodyPr/>
                    <a:lstStyle/>
                    <a:p>
                      <a:pPr algn="just">
                        <a:lnSpc>
                          <a:spcPct val="100000"/>
                        </a:lnSpc>
                      </a:pPr>
                      <a:r>
                        <a:rPr lang="en-US" sz="1800" kern="1200" dirty="0">
                          <a:solidFill>
                            <a:schemeClr val="dk1"/>
                          </a:solidFill>
                          <a:effectLst/>
                          <a:latin typeface="+mn-lt"/>
                          <a:ea typeface="+mn-ea"/>
                          <a:cs typeface="+mn-cs"/>
                        </a:rPr>
                        <a:t>Ong, M. L., Liew, L. H. and Sim, J</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00000"/>
                        </a:lnSpc>
                      </a:pPr>
                      <a:r>
                        <a:rPr lang="en-US" sz="1800" kern="1200" dirty="0">
                          <a:solidFill>
                            <a:schemeClr val="dk1"/>
                          </a:solidFill>
                          <a:effectLst/>
                          <a:latin typeface="+mn-lt"/>
                          <a:ea typeface="+mn-ea"/>
                          <a:cs typeface="+mn-cs"/>
                        </a:rPr>
                        <a:t>Examination Invigilation Scheduling System In </a:t>
                      </a:r>
                      <a:r>
                        <a:rPr lang="en-US" sz="1800" kern="1200" dirty="0" err="1">
                          <a:solidFill>
                            <a:schemeClr val="dk1"/>
                          </a:solidFill>
                          <a:effectLst/>
                          <a:latin typeface="+mn-lt"/>
                          <a:ea typeface="+mn-ea"/>
                          <a:cs typeface="+mn-cs"/>
                        </a:rPr>
                        <a:t>Optimising</a:t>
                      </a:r>
                      <a:r>
                        <a:rPr lang="en-US" sz="1800" kern="1200" dirty="0">
                          <a:solidFill>
                            <a:schemeClr val="dk1"/>
                          </a:solidFill>
                          <a:effectLst/>
                          <a:latin typeface="+mn-lt"/>
                          <a:ea typeface="+mn-ea"/>
                          <a:cs typeface="+mn-cs"/>
                        </a:rPr>
                        <a:t> Lecture</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50000"/>
                        </a:lnSpc>
                      </a:pPr>
                      <a:r>
                        <a:rPr lang="en-US" sz="1600" b="0" kern="1200" dirty="0">
                          <a:solidFill>
                            <a:schemeClr val="dk1"/>
                          </a:solidFill>
                          <a:effectLst/>
                          <a:latin typeface="Times New Roman" panose="02020603050405020304" pitchFamily="18" charset="0"/>
                          <a:ea typeface="+mn-ea"/>
                          <a:cs typeface="Times New Roman" panose="02020603050405020304" pitchFamily="18" charset="0"/>
                        </a:rPr>
                        <a:t>In this paper, </a:t>
                      </a:r>
                      <a:r>
                        <a:rPr lang="en-US" sz="1800" kern="1200" dirty="0">
                          <a:solidFill>
                            <a:schemeClr val="dk1"/>
                          </a:solidFill>
                          <a:effectLst/>
                          <a:latin typeface="+mn-lt"/>
                          <a:ea typeface="+mn-ea"/>
                          <a:cs typeface="+mn-cs"/>
                        </a:rPr>
                        <a:t>This is made possible with the creation of a database that collects information pertaining to the examinations invigilation </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
        <p:nvSpPr>
          <p:cNvPr id="3" name="Title 1"/>
          <p:cNvSpPr txBox="1"/>
          <p:nvPr/>
        </p:nvSpPr>
        <p:spPr>
          <a:xfrm>
            <a:off x="1417117" y="428366"/>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LITERATURE SURVEY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12108" y="1416908"/>
            <a:ext cx="10025449" cy="3268652"/>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It is facilitated to access the performance and information of  exam hall details for faculty who are going for invigilation.</a:t>
            </a:r>
          </a:p>
          <a:p>
            <a:pPr marL="342900" indent="-34290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This system will be useful for invigilator who want go to exam halls, they can visit our application without any doubts all the information for getting invigilation duties.</a:t>
            </a:r>
          </a:p>
          <a:p>
            <a:pPr marL="342900" indent="-342900" algn="just">
              <a:lnSpc>
                <a:spcPct val="15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Use remote invigilation technology: Remote invigilation technology could allow invigilators to monitor exams remotely. This could save time and resources by allowing multiple exams to be monitored simultaneously.</a:t>
            </a:r>
          </a:p>
        </p:txBody>
      </p:sp>
      <p:sp>
        <p:nvSpPr>
          <p:cNvPr id="4" name="Title 1"/>
          <p:cNvSpPr txBox="1"/>
          <p:nvPr/>
        </p:nvSpPr>
        <p:spPr>
          <a:xfrm>
            <a:off x="1499495" y="4860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LITERATURE SURVEY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1277073" y="1128581"/>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EXISTING SYSTEM</a:t>
            </a:r>
          </a:p>
        </p:txBody>
      </p:sp>
      <p:sp>
        <p:nvSpPr>
          <p:cNvPr id="2" name="Rectangle 1"/>
          <p:cNvSpPr/>
          <p:nvPr/>
        </p:nvSpPr>
        <p:spPr>
          <a:xfrm>
            <a:off x="2033200" y="2530126"/>
            <a:ext cx="7621545" cy="2956387"/>
          </a:xfrm>
          <a:prstGeom prst="rect">
            <a:avLst/>
          </a:prstGeom>
        </p:spPr>
        <p:txBody>
          <a:bodyPr wrap="square">
            <a:spAutoFit/>
          </a:bodyPr>
          <a:lstStyle/>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the present scenario, the task of invigilation scheduling involves all the lecturing staff who follows a set of invigilation schedule that is prepared manually by the examination department in the college. However, a lot of tasks are required in order to organize an examination from the college such as assigning a set of proctors to each examination room and assigning a seating layout for each examination room. These tasks usually involve a lot of data from many sources and require more time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24845" y="1021492"/>
            <a:ext cx="8596668" cy="871470"/>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DISADVANTAGES</a:t>
            </a:r>
          </a:p>
        </p:txBody>
      </p:sp>
      <p:sp>
        <p:nvSpPr>
          <p:cNvPr id="3" name="Rectangle 2"/>
          <p:cNvSpPr/>
          <p:nvPr/>
        </p:nvSpPr>
        <p:spPr>
          <a:xfrm>
            <a:off x="1589901" y="2026508"/>
            <a:ext cx="9359577" cy="3018134"/>
          </a:xfrm>
          <a:prstGeom prst="rect">
            <a:avLst/>
          </a:prstGeom>
        </p:spPr>
        <p:txBody>
          <a:bodyPr wrap="square">
            <a:spAutoFit/>
          </a:bodyPr>
          <a:lstStyle/>
          <a:p>
            <a:pPr algn="just">
              <a:lnSpc>
                <a:spcPct val="150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Not User Friendly: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The existing system is not user friendly because the retrieval of data is very slow and data is not maintained efficiently.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Difficulty in report generating: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effectLst/>
                <a:latin typeface="Times New Roman" panose="02020603050405020304" pitchFamily="18" charset="0"/>
                <a:ea typeface="Calibri" panose="020F0502020204030204" pitchFamily="34" charset="0"/>
              </a:rPr>
              <a:t>We can’t able see the all the invigilation  information. And the faculty not get at the time of searching for exam hall</a:t>
            </a:r>
          </a:p>
          <a:p>
            <a:pPr algn="just">
              <a:lnSpc>
                <a:spcPct val="150000"/>
              </a:lnSpc>
              <a:spcAft>
                <a:spcPts val="800"/>
              </a:spcAft>
            </a:pPr>
            <a:r>
              <a:rPr lang="en-US" sz="2000" b="1" dirty="0">
                <a:latin typeface="Times New Roman" panose="02020603050405020304" pitchFamily="18" charset="0"/>
                <a:ea typeface="Calibri" panose="020F0502020204030204" pitchFamily="34" charset="0"/>
                <a:cs typeface="Times New Roman" panose="02020603050405020304" pitchFamily="18" charset="0"/>
              </a:rPr>
              <a:t>3</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Time consuming: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Every work is done manually so we cannot get the information in the middle of the tour or as per the requirement because it is very time consuming.</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7239" y="1131485"/>
            <a:ext cx="8596668" cy="819955"/>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PROPOSED METHOD</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1819285" y="1951440"/>
            <a:ext cx="8504349" cy="2909579"/>
          </a:xfrm>
          <a:prstGeom prst="rect">
            <a:avLst/>
          </a:prstGeom>
        </p:spPr>
        <p:txBody>
          <a:bodyPr wrap="square">
            <a:spAutoFit/>
          </a:bodyPr>
          <a:lstStyle/>
          <a:p>
            <a:pPr algn="just">
              <a:lnSpc>
                <a:spcPct val="150000"/>
              </a:lnSpc>
              <a:spcAft>
                <a:spcPts val="800"/>
              </a:spcAft>
            </a:pPr>
            <a:r>
              <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propose system is highly automated and makes the invigilation information  much easier and flexible. The faculty can get the very right information at the very right time. The system is expected to increase the efficiency in the allocation rooms to the faculty members who are going to invigilate during the examination. Therefore, it will decrease the work hours and manpower.</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50000"/>
              </a:lnSpc>
              <a:spcAft>
                <a:spcPts val="800"/>
              </a:spcAft>
              <a:buFont typeface="Wingdings" panose="05000000000000000000" pitchFamily="2" charset="2"/>
              <a:buChar char="Ø"/>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42395" y="1034603"/>
            <a:ext cx="8596668" cy="794197"/>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ADVANTAGES</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1710455" y="1960605"/>
            <a:ext cx="8422086" cy="2915542"/>
          </a:xfrm>
          <a:prstGeom prst="rect">
            <a:avLst/>
          </a:prstGeom>
        </p:spPr>
        <p:txBody>
          <a:bodyPr wrap="square">
            <a:spAutoFit/>
          </a:bodyPr>
          <a:lstStyle/>
          <a:p>
            <a:pPr algn="just">
              <a:lnSpc>
                <a:spcPct val="150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User Friendly: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 The proposed system is user friendly because the retrieval and storing of data is fast and data is maintained efficiently. Moreover the graphical user interface is provided in the proposed system, which provides user to deal with the system very easily.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Reports are easily generated:</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reports can be easily generated in the proposed system so user can get information at anytime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42395" y="1034603"/>
            <a:ext cx="8596668" cy="794197"/>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ADVANTAGES</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1998780" y="2059459"/>
            <a:ext cx="8422086" cy="3371244"/>
          </a:xfrm>
          <a:prstGeom prst="rect">
            <a:avLst/>
          </a:prstGeom>
        </p:spPr>
        <p:txBody>
          <a:bodyPr wrap="square">
            <a:spAutoFit/>
          </a:bodyPr>
          <a:lstStyle/>
          <a:p>
            <a:pPr algn="just">
              <a:lnSpc>
                <a:spcPct val="150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3. Very less work:</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The proposed system requires very less work. All the data is fetched into the computer immediately and reports can be generated through computers. Moreover work becomes very easy because there is no need to keep data on papers.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4. Computer operator control:</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Computer operator control will be there so no chance of errors. Moreover storing and retrieving of information is easy. So work can be done speedily and in time.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42395" y="1034603"/>
            <a:ext cx="8596668" cy="794197"/>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PROJECT FLLOW</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3105666" y="5642919"/>
            <a:ext cx="4934464"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a:t>
            </a:r>
            <a:r>
              <a:rPr lang="en-US" dirty="0">
                <a:latin typeface="Times New Roman" panose="02020603050405020304" pitchFamily="18" charset="0"/>
                <a:cs typeface="Times New Roman" panose="02020603050405020304" pitchFamily="18" charset="0"/>
              </a:rPr>
              <a:t>work Flow of Proposed system</a:t>
            </a:r>
          </a:p>
          <a:p>
            <a:pPr algn="ct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9500C5B-B1B1-AAA7-C034-6A0B885D150B}"/>
              </a:ext>
            </a:extLst>
          </p:cNvPr>
          <p:cNvPicPr>
            <a:picLocks noChangeAspect="1"/>
          </p:cNvPicPr>
          <p:nvPr/>
        </p:nvPicPr>
        <p:blipFill>
          <a:blip r:embed="rId2"/>
          <a:stretch>
            <a:fillRect/>
          </a:stretch>
        </p:blipFill>
        <p:spPr>
          <a:xfrm>
            <a:off x="4071937" y="1752600"/>
            <a:ext cx="4048125" cy="3352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689775" y="733167"/>
            <a:ext cx="8596668" cy="68258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tx1"/>
                </a:solidFill>
              </a:rPr>
              <a:t>                            INDEX</a:t>
            </a:r>
          </a:p>
        </p:txBody>
      </p:sp>
      <p:sp>
        <p:nvSpPr>
          <p:cNvPr id="3" name="Content Placeholder 2"/>
          <p:cNvSpPr txBox="1"/>
          <p:nvPr/>
        </p:nvSpPr>
        <p:spPr>
          <a:xfrm>
            <a:off x="1436954" y="1087395"/>
            <a:ext cx="3957667" cy="5082746"/>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Abstract</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Objective of project</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Problem Statement</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Scope &amp; Motivation</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Introduction</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Literature survey</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Existing Method</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Disadvantages</a:t>
            </a:r>
          </a:p>
          <a:p>
            <a:pPr lvl="2">
              <a:lnSpc>
                <a:spcPct val="170000"/>
              </a:lnSpc>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lvl="2">
              <a:lnSpc>
                <a:spcPct val="170000"/>
              </a:lnSpc>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768350" lvl="2" indent="0">
              <a:lnSpc>
                <a:spcPct val="170000"/>
              </a:lnSpc>
              <a:buNone/>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p:txBody>
      </p:sp>
      <p:sp>
        <p:nvSpPr>
          <p:cNvPr id="4" name="Content Placeholder 2"/>
          <p:cNvSpPr txBox="1"/>
          <p:nvPr/>
        </p:nvSpPr>
        <p:spPr>
          <a:xfrm>
            <a:off x="5394622" y="1348693"/>
            <a:ext cx="5561701" cy="482173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lvl="2">
              <a:lnSpc>
                <a:spcPct val="17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Proposed method</a:t>
            </a:r>
          </a:p>
          <a:p>
            <a:pPr lvl="2">
              <a:lnSpc>
                <a:spcPct val="17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Advantages</a:t>
            </a:r>
          </a:p>
          <a:p>
            <a:pPr lvl="2">
              <a:lnSpc>
                <a:spcPct val="17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Project Flow	</a:t>
            </a:r>
          </a:p>
          <a:p>
            <a:pPr lvl="2">
              <a:lnSpc>
                <a:spcPct val="17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Hardware and Software Requirements</a:t>
            </a:r>
          </a:p>
          <a:p>
            <a:pPr lvl="2">
              <a:lnSpc>
                <a:spcPct val="17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Architecture</a:t>
            </a:r>
          </a:p>
          <a:p>
            <a:pPr lvl="2">
              <a:lnSpc>
                <a:spcPct val="17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Modules</a:t>
            </a:r>
          </a:p>
          <a:p>
            <a:pPr lvl="2">
              <a:lnSpc>
                <a:spcPct val="17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UML Diagram</a:t>
            </a:r>
          </a:p>
          <a:p>
            <a:pPr lvl="2">
              <a:lnSpc>
                <a:spcPct val="17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References</a:t>
            </a:r>
          </a:p>
          <a:p>
            <a:pPr marL="768350" lvl="2" indent="0">
              <a:lnSpc>
                <a:spcPct val="170000"/>
              </a:lnSpc>
              <a:buNone/>
            </a:pPr>
            <a:r>
              <a:rPr lang="en-US" sz="1800" dirty="0">
                <a:latin typeface="Times New Roman" panose="02020603050405020304" pitchFamily="18" charset="0"/>
                <a:cs typeface="Times New Roman" panose="02020603050405020304" pitchFamily="18" charset="0"/>
              </a:rPr>
              <a:t>		</a:t>
            </a:r>
          </a:p>
          <a:p>
            <a:pPr>
              <a:buFont typeface="Wingdings" panose="05000000000000000000" pitchFamily="2" charset="2"/>
              <a:buChar char="v"/>
            </a:pP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p:nvPr/>
        </p:nvSpPr>
        <p:spPr>
          <a:xfrm>
            <a:off x="1706394" y="2158314"/>
            <a:ext cx="8295066" cy="3880022"/>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118745" indent="0" algn="just">
              <a:lnSpc>
                <a:spcPct val="150000"/>
              </a:lnSpc>
              <a:buFont typeface="Arial" panose="020B0604020202020204"/>
              <a:buNone/>
            </a:pPr>
            <a:r>
              <a:rPr lang="en-US" sz="2000" b="1" dirty="0">
                <a:solidFill>
                  <a:schemeClr val="accent3">
                    <a:lumMod val="50000"/>
                  </a:schemeClr>
                </a:solidFill>
                <a:latin typeface="Times New Roman" panose="02020603050405020304" pitchFamily="18" charset="0"/>
                <a:cs typeface="Times New Roman" panose="02020603050405020304" pitchFamily="18" charset="0"/>
              </a:rPr>
              <a:t>SOFTWARE REQUIREMENS</a:t>
            </a:r>
          </a:p>
          <a:p>
            <a:pPr algn="just">
              <a:lnSpc>
                <a:spcPct val="150000"/>
              </a:lnSpc>
            </a:pPr>
            <a:r>
              <a:rPr lang="en-US" sz="2000" dirty="0">
                <a:latin typeface="Times New Roman" panose="02020603050405020304" pitchFamily="18" charset="0"/>
                <a:cs typeface="Times New Roman" panose="02020603050405020304" pitchFamily="18" charset="0"/>
              </a:rPr>
              <a:t>Operating System			:  Windows 7/8/10</a:t>
            </a:r>
          </a:p>
          <a:p>
            <a:pPr algn="just">
              <a:lnSpc>
                <a:spcPct val="150000"/>
              </a:lnSpc>
            </a:pPr>
            <a:r>
              <a:rPr lang="en-US" sz="2000" dirty="0">
                <a:latin typeface="Times New Roman" panose="02020603050405020304" pitchFamily="18" charset="0"/>
                <a:cs typeface="Times New Roman" panose="02020603050405020304" pitchFamily="18" charset="0"/>
              </a:rPr>
              <a:t>Server side Script			:  HTML, CSS, &amp; JS</a:t>
            </a:r>
          </a:p>
          <a:p>
            <a:pPr algn="just">
              <a:lnSpc>
                <a:spcPct val="150000"/>
              </a:lnSpc>
            </a:pPr>
            <a:r>
              <a:rPr lang="en-US" sz="2000" dirty="0">
                <a:latin typeface="Times New Roman" panose="02020603050405020304" pitchFamily="18" charset="0"/>
                <a:cs typeface="Times New Roman" panose="02020603050405020304" pitchFamily="18" charset="0"/>
              </a:rPr>
              <a:t>Programming Language	:  JAVA</a:t>
            </a:r>
          </a:p>
          <a:p>
            <a:pPr algn="just">
              <a:lnSpc>
                <a:spcPct val="150000"/>
              </a:lnSpc>
            </a:pPr>
            <a:r>
              <a:rPr lang="en-US" sz="2000" dirty="0">
                <a:latin typeface="Times New Roman" panose="02020603050405020304" pitchFamily="18" charset="0"/>
                <a:cs typeface="Times New Roman" panose="02020603050405020304" pitchFamily="18" charset="0"/>
              </a:rPr>
              <a:t>IDE/Workbench			:  </a:t>
            </a:r>
            <a:r>
              <a:rPr lang="en-US" sz="2000" dirty="0" err="1">
                <a:latin typeface="Times New Roman" panose="02020603050405020304" pitchFamily="18" charset="0"/>
                <a:cs typeface="Times New Roman" panose="02020603050405020304" pitchFamily="18" charset="0"/>
              </a:rPr>
              <a:t>Intellij</a:t>
            </a:r>
            <a:r>
              <a:rPr lang="en-US" sz="2000" dirty="0">
                <a:latin typeface="Times New Roman" panose="02020603050405020304" pitchFamily="18" charset="0"/>
                <a:cs typeface="Times New Roman" panose="02020603050405020304" pitchFamily="18" charset="0"/>
              </a:rPr>
              <a:t> IDEA</a:t>
            </a:r>
          </a:p>
        </p:txBody>
      </p:sp>
      <p:sp>
        <p:nvSpPr>
          <p:cNvPr id="5" name="Title 1"/>
          <p:cNvSpPr txBox="1"/>
          <p:nvPr/>
        </p:nvSpPr>
        <p:spPr>
          <a:xfrm>
            <a:off x="1492935" y="759119"/>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HARDWARE &amp; SOFTWARE REQUIREMENTS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2092735" y="2011150"/>
            <a:ext cx="7825622" cy="2313716"/>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algn="just">
              <a:lnSpc>
                <a:spcPct val="150000"/>
              </a:lnSpc>
            </a:pPr>
            <a:r>
              <a:rPr lang="en-US" sz="2000" b="1" dirty="0">
                <a:solidFill>
                  <a:schemeClr val="accent3">
                    <a:lumMod val="50000"/>
                  </a:schemeClr>
                </a:solidFill>
                <a:latin typeface="Times New Roman" panose="02020603050405020304" pitchFamily="18" charset="0"/>
                <a:cs typeface="Times New Roman" panose="02020603050405020304" pitchFamily="18" charset="0"/>
              </a:rPr>
              <a:t>SOFTWARE REQUIREMENS</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Technology				:  Java 1.7</a:t>
            </a:r>
          </a:p>
          <a:p>
            <a:pPr algn="just">
              <a:lnSpc>
                <a:spcPct val="150000"/>
              </a:lnSpc>
            </a:pPr>
            <a:r>
              <a:rPr lang="en-US" sz="2000" dirty="0">
                <a:latin typeface="Times New Roman" panose="02020603050405020304" pitchFamily="18" charset="0"/>
                <a:cs typeface="Times New Roman" panose="02020603050405020304" pitchFamily="18" charset="0"/>
              </a:rPr>
              <a:t>Server Deployment			:  Tomcat Server</a:t>
            </a:r>
          </a:p>
          <a:p>
            <a:pPr algn="just">
              <a:lnSpc>
                <a:spcPct val="150000"/>
              </a:lnSpc>
            </a:pPr>
            <a:r>
              <a:rPr lang="en-US" sz="2000" dirty="0">
                <a:latin typeface="Times New Roman" panose="02020603050405020304" pitchFamily="18" charset="0"/>
                <a:cs typeface="Times New Roman" panose="02020603050405020304" pitchFamily="18" charset="0"/>
              </a:rPr>
              <a:t>Database					:  MySQL</a:t>
            </a:r>
          </a:p>
          <a:p>
            <a:pPr marL="137160" indent="0" algn="just">
              <a:lnSpc>
                <a:spcPct val="150000"/>
              </a:lnSpc>
              <a:buNone/>
            </a:pPr>
            <a:r>
              <a:rPr lang="en-US" sz="2000" dirty="0">
                <a:latin typeface="Times New Roman" panose="02020603050405020304" pitchFamily="18" charset="0"/>
                <a:cs typeface="Times New Roman" panose="02020603050405020304" pitchFamily="18" charset="0"/>
              </a:rPr>
              <a:t>      </a:t>
            </a:r>
            <a:endParaRPr lang="en-US" sz="2000" b="1" dirty="0">
              <a:solidFill>
                <a:schemeClr val="accent3">
                  <a:lumMod val="50000"/>
                </a:schemeClr>
              </a:solidFill>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
        <p:nvSpPr>
          <p:cNvPr id="4" name="Title 1"/>
          <p:cNvSpPr txBox="1"/>
          <p:nvPr/>
        </p:nvSpPr>
        <p:spPr>
          <a:xfrm>
            <a:off x="1492935" y="759119"/>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HARDWARE &amp; SOFTWARE REQUIREMENTS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1804410" y="2044100"/>
            <a:ext cx="8596668" cy="3880773"/>
          </a:xfrm>
          <a:prstGeom prst="rect">
            <a:avLst/>
          </a:prstGeom>
        </p:spPr>
        <p:txBody>
          <a:bodyPr>
            <a:normAutofit fontScale="85000" lnSpcReduction="10000"/>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118745" indent="0" algn="just">
              <a:lnSpc>
                <a:spcPct val="150000"/>
              </a:lnSpc>
              <a:buNone/>
            </a:pPr>
            <a:r>
              <a:rPr lang="en-US" b="1" dirty="0">
                <a:solidFill>
                  <a:schemeClr val="accent3">
                    <a:lumMod val="50000"/>
                  </a:schemeClr>
                </a:solidFill>
                <a:latin typeface="Times New Roman" panose="02020603050405020304" pitchFamily="18" charset="0"/>
                <a:cs typeface="Times New Roman" panose="02020603050405020304" pitchFamily="18" charset="0"/>
              </a:rPr>
              <a:t>HARDWARE REQUIREMENTS</a:t>
            </a:r>
            <a:endParaRPr lang="en-US" dirty="0">
              <a:solidFill>
                <a:schemeClr val="accent3">
                  <a:lumMod val="50000"/>
                </a:schemeClr>
              </a:solidFill>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Processor            	                   - I3/Intel Processor</a:t>
            </a:r>
            <a:endParaRPr lang="en-US" b="1"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RAM                                       - 4GB (min)</a:t>
            </a:r>
            <a:endParaRPr lang="en-US" b="1"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Hard Disk                                - 128 GB</a:t>
            </a:r>
          </a:p>
          <a:p>
            <a:pPr algn="just">
              <a:lnSpc>
                <a:spcPct val="150000"/>
              </a:lnSpc>
            </a:pPr>
            <a:r>
              <a:rPr lang="en-US" dirty="0">
                <a:latin typeface="Times New Roman" panose="02020603050405020304" pitchFamily="18" charset="0"/>
                <a:cs typeface="Times New Roman" panose="02020603050405020304" pitchFamily="18" charset="0"/>
              </a:rPr>
              <a:t>Key Board                               - Standard Windows Keyboard</a:t>
            </a:r>
          </a:p>
          <a:p>
            <a:pPr algn="just">
              <a:lnSpc>
                <a:spcPct val="150000"/>
              </a:lnSpc>
            </a:pPr>
            <a:r>
              <a:rPr lang="en-US" dirty="0">
                <a:latin typeface="Times New Roman" panose="02020603050405020304" pitchFamily="18" charset="0"/>
                <a:cs typeface="Times New Roman" panose="02020603050405020304" pitchFamily="18" charset="0"/>
              </a:rPr>
              <a:t>Mouse                                      - Two or Three Button Mouse</a:t>
            </a:r>
          </a:p>
          <a:p>
            <a:pPr algn="just">
              <a:lnSpc>
                <a:spcPct val="150000"/>
              </a:lnSpc>
            </a:pPr>
            <a:r>
              <a:rPr lang="en-US" dirty="0">
                <a:latin typeface="Times New Roman" panose="02020603050405020304" pitchFamily="18" charset="0"/>
                <a:cs typeface="Times New Roman" panose="02020603050405020304" pitchFamily="18" charset="0"/>
              </a:rPr>
              <a:t>Monitor                                    - Any</a:t>
            </a:r>
          </a:p>
        </p:txBody>
      </p:sp>
      <p:sp>
        <p:nvSpPr>
          <p:cNvPr id="3" name="Title 1"/>
          <p:cNvSpPr txBox="1"/>
          <p:nvPr/>
        </p:nvSpPr>
        <p:spPr>
          <a:xfrm>
            <a:off x="1492935" y="759119"/>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HARDWARE &amp; SOFTWARE REQUIREMENTS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1319939" y="1911179"/>
            <a:ext cx="9792904" cy="4176583"/>
          </a:xfrm>
          <a:prstGeom prst="rect">
            <a:avLst/>
          </a:prstGeom>
        </p:spPr>
        <p:txBody>
          <a:bodyPr>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algn="just" fontAlgn="base">
              <a:lnSpc>
                <a:spcPct val="150000"/>
              </a:lnSpc>
            </a:pPr>
            <a:r>
              <a:rPr lang="en-US" sz="2000" dirty="0">
                <a:latin typeface="Times New Roman" panose="02020603050405020304" pitchFamily="18" charset="0"/>
                <a:cs typeface="Times New Roman" panose="02020603050405020304" pitchFamily="18" charset="0"/>
              </a:rPr>
              <a:t>Requirement’s analysis is very critical process that enables the success of a system or software project to be assessed. Requirements are generally split into two types: Functional and non-functional requirements.</a:t>
            </a:r>
          </a:p>
          <a:p>
            <a:pPr algn="just" fontAlgn="base">
              <a:lnSpc>
                <a:spcPct val="150000"/>
              </a:lnSpc>
            </a:pPr>
            <a:r>
              <a:rPr lang="en-US" sz="2000" b="1" dirty="0">
                <a:latin typeface="Times New Roman" panose="02020603050405020304" pitchFamily="18" charset="0"/>
                <a:cs typeface="Times New Roman" panose="02020603050405020304" pitchFamily="18" charset="0"/>
              </a:rPr>
              <a:t>Functional Requirements</a:t>
            </a:r>
            <a:r>
              <a:rPr lang="en-US" sz="2000" dirty="0">
                <a:latin typeface="Times New Roman" panose="02020603050405020304" pitchFamily="18" charset="0"/>
                <a:cs typeface="Times New Roman" panose="02020603050405020304" pitchFamily="18" charset="0"/>
              </a:rPr>
              <a:t>: These are the requirements that the end user specifically demands as basic facilities that the system should offer. All these functionalities need to be necessarily incorporated into the system as a part of the contract. These are represented or stated in the form of input to be given to the system, the operation performed and the output expected. They are basically the requirements stated by the user which one can see directly in the final product, unlike the non-functional requirements.</a:t>
            </a:r>
          </a:p>
        </p:txBody>
      </p:sp>
      <p:sp>
        <p:nvSpPr>
          <p:cNvPr id="3" name="Title 1"/>
          <p:cNvSpPr txBox="1"/>
          <p:nvPr/>
        </p:nvSpPr>
        <p:spPr>
          <a:xfrm>
            <a:off x="1492935" y="759119"/>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FUNCTIONAL AND NON-FUNCTIONAL REQUIREMENTS</a:t>
            </a:r>
            <a:endParaRPr lang="en-US"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1070918" y="1672282"/>
            <a:ext cx="10412628" cy="4547286"/>
          </a:xfrm>
          <a:prstGeom prst="rect">
            <a:avLst/>
          </a:prstGeom>
        </p:spPr>
        <p:txBody>
          <a:bodyPr>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algn="just" fontAlgn="base">
              <a:lnSpc>
                <a:spcPct val="150000"/>
              </a:lnSpc>
            </a:pPr>
            <a:r>
              <a:rPr lang="en-US" sz="2000" dirty="0">
                <a:latin typeface="Times New Roman" panose="02020603050405020304" pitchFamily="18" charset="0"/>
                <a:cs typeface="Times New Roman" panose="02020603050405020304" pitchFamily="18" charset="0"/>
              </a:rPr>
              <a:t>Examples of functional requirements: </a:t>
            </a:r>
          </a:p>
          <a:p>
            <a:pPr lvl="0" algn="just" fontAlgn="base">
              <a:lnSpc>
                <a:spcPct val="150000"/>
              </a:lnSpc>
            </a:pPr>
            <a:r>
              <a:rPr lang="en-US" sz="2000" dirty="0">
                <a:latin typeface="Times New Roman" panose="02020603050405020304" pitchFamily="18" charset="0"/>
                <a:cs typeface="Times New Roman" panose="02020603050405020304" pitchFamily="18" charset="0"/>
              </a:rPr>
              <a:t>Authentication of user whenever he/she logs into the system</a:t>
            </a:r>
          </a:p>
          <a:p>
            <a:pPr lvl="0" algn="just" fontAlgn="base">
              <a:lnSpc>
                <a:spcPct val="150000"/>
              </a:lnSpc>
            </a:pPr>
            <a:r>
              <a:rPr lang="en-US" sz="2000" dirty="0">
                <a:latin typeface="Times New Roman" panose="02020603050405020304" pitchFamily="18" charset="0"/>
                <a:cs typeface="Times New Roman" panose="02020603050405020304" pitchFamily="18" charset="0"/>
              </a:rPr>
              <a:t>System shutdown in case of a cyber-attack</a:t>
            </a:r>
          </a:p>
          <a:p>
            <a:pPr lvl="0" algn="just" fontAlgn="base">
              <a:lnSpc>
                <a:spcPct val="150000"/>
              </a:lnSpc>
            </a:pPr>
            <a:r>
              <a:rPr lang="en-US" sz="2000" dirty="0">
                <a:latin typeface="Times New Roman" panose="02020603050405020304" pitchFamily="18" charset="0"/>
                <a:cs typeface="Times New Roman" panose="02020603050405020304" pitchFamily="18" charset="0"/>
              </a:rPr>
              <a:t>A verification email is sent to user whenever he/she register for the first time on some software system.</a:t>
            </a:r>
          </a:p>
          <a:p>
            <a:pPr algn="just">
              <a:lnSpc>
                <a:spcPct val="150000"/>
              </a:lnSpc>
            </a:pPr>
            <a:r>
              <a:rPr lang="en-US" sz="2000" b="1" dirty="0">
                <a:latin typeface="Times New Roman" panose="02020603050405020304" pitchFamily="18" charset="0"/>
                <a:cs typeface="Times New Roman" panose="02020603050405020304" pitchFamily="18" charset="0"/>
              </a:rPr>
              <a:t>Non-functional requirements</a:t>
            </a:r>
            <a:r>
              <a:rPr lang="en-US" sz="2000" dirty="0">
                <a:latin typeface="Times New Roman" panose="02020603050405020304" pitchFamily="18" charset="0"/>
                <a:cs typeface="Times New Roman" panose="02020603050405020304" pitchFamily="18" charset="0"/>
              </a:rPr>
              <a:t>: These are basically the quality constraints that the system must satisfy according to the project contract. The priority or extent to which these factors are implemented varies from one project to other. They are also called non-behavioral requirements.</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3" name="Title 1"/>
          <p:cNvSpPr txBox="1"/>
          <p:nvPr/>
        </p:nvSpPr>
        <p:spPr>
          <a:xfrm>
            <a:off x="1476459" y="520222"/>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FUNCTIONAL AND NON-FUNCTIONAL REQUIREMENTS</a:t>
            </a:r>
            <a:endParaRPr lang="en-US"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20523" y="682580"/>
            <a:ext cx="8596668" cy="684901"/>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ARCHITECTURE</a:t>
            </a:r>
            <a:endParaRPr lang="en-US" sz="3600" b="1" dirty="0"/>
          </a:p>
        </p:txBody>
      </p:sp>
      <p:pic>
        <p:nvPicPr>
          <p:cNvPr id="2" name="Picture 1">
            <a:extLst>
              <a:ext uri="{FF2B5EF4-FFF2-40B4-BE49-F238E27FC236}">
                <a16:creationId xmlns:a16="http://schemas.microsoft.com/office/drawing/2014/main" id="{9C83416A-488B-B4A6-927F-7A989DA6186C}"/>
              </a:ext>
            </a:extLst>
          </p:cNvPr>
          <p:cNvPicPr>
            <a:picLocks noChangeAspect="1"/>
          </p:cNvPicPr>
          <p:nvPr/>
        </p:nvPicPr>
        <p:blipFill>
          <a:blip r:embed="rId2"/>
          <a:stretch>
            <a:fillRect/>
          </a:stretch>
        </p:blipFill>
        <p:spPr>
          <a:xfrm>
            <a:off x="4210050" y="1925637"/>
            <a:ext cx="3771900" cy="300672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62B7449-D4D6-60D1-FBC2-997CBC2B5AC9}"/>
              </a:ext>
            </a:extLst>
          </p:cNvPr>
          <p:cNvSpPr txBox="1"/>
          <p:nvPr/>
        </p:nvSpPr>
        <p:spPr>
          <a:xfrm>
            <a:off x="1720523" y="682580"/>
            <a:ext cx="8596668" cy="684901"/>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REFERENCES</a:t>
            </a:r>
            <a:endParaRPr lang="en-US" sz="3600" b="1" dirty="0"/>
          </a:p>
        </p:txBody>
      </p:sp>
      <p:sp>
        <p:nvSpPr>
          <p:cNvPr id="7" name="TextBox 6">
            <a:extLst>
              <a:ext uri="{FF2B5EF4-FFF2-40B4-BE49-F238E27FC236}">
                <a16:creationId xmlns:a16="http://schemas.microsoft.com/office/drawing/2014/main" id="{3CF39432-05F1-E651-CB2E-9B1648EB528F}"/>
              </a:ext>
            </a:extLst>
          </p:cNvPr>
          <p:cNvSpPr txBox="1"/>
          <p:nvPr/>
        </p:nvSpPr>
        <p:spPr>
          <a:xfrm>
            <a:off x="1736034" y="1669773"/>
            <a:ext cx="9568069" cy="3755965"/>
          </a:xfrm>
          <a:prstGeom prst="rect">
            <a:avLst/>
          </a:prstGeom>
          <a:noFill/>
        </p:spPr>
        <p:txBody>
          <a:bodyPr wrap="square">
            <a:spAutoFit/>
          </a:bodyPr>
          <a:lstStyle/>
          <a:p>
            <a:pPr algn="just">
              <a:lnSpc>
                <a:spcPct val="150000"/>
              </a:lnSpc>
              <a:spcAft>
                <a:spcPts val="1875"/>
              </a:spcAft>
            </a:pPr>
            <a:r>
              <a:rPr lang="en-US" sz="2000" dirty="0">
                <a:solidFill>
                  <a:srgbClr val="000000"/>
                </a:solidFill>
                <a:effectLst/>
                <a:latin typeface="Times New Roman" panose="02020603050405020304" pitchFamily="18" charset="0"/>
                <a:ea typeface="Times New Roman" panose="02020603050405020304" pitchFamily="18" charset="0"/>
              </a:rPr>
              <a:t>[1] S. Priya </a:t>
            </a:r>
            <a:r>
              <a:rPr lang="en-US" sz="2000" dirty="0" err="1">
                <a:solidFill>
                  <a:srgbClr val="000000"/>
                </a:solidFill>
                <a:effectLst/>
                <a:latin typeface="Times New Roman" panose="02020603050405020304" pitchFamily="18" charset="0"/>
                <a:ea typeface="Times New Roman" panose="02020603050405020304" pitchFamily="18" charset="0"/>
              </a:rPr>
              <a:t>Dharshini</a:t>
            </a:r>
            <a:r>
              <a:rPr lang="en-US" sz="2000" dirty="0">
                <a:solidFill>
                  <a:srgbClr val="000000"/>
                </a:solidFill>
                <a:effectLst/>
                <a:latin typeface="Times New Roman" panose="02020603050405020304" pitchFamily="18" charset="0"/>
                <a:ea typeface="Times New Roman" panose="02020603050405020304" pitchFamily="18" charset="0"/>
              </a:rPr>
              <a:t>, M. Selva Sudha, Mrs. V. </a:t>
            </a:r>
            <a:r>
              <a:rPr lang="en-US" sz="2000" dirty="0" err="1">
                <a:solidFill>
                  <a:srgbClr val="000000"/>
                </a:solidFill>
                <a:effectLst/>
                <a:latin typeface="Times New Roman" panose="02020603050405020304" pitchFamily="18" charset="0"/>
                <a:ea typeface="Times New Roman" panose="02020603050405020304" pitchFamily="18" charset="0"/>
              </a:rPr>
              <a:t>Anithalakshmi</a:t>
            </a:r>
            <a:r>
              <a:rPr lang="en-US" sz="2000" dirty="0">
                <a:solidFill>
                  <a:srgbClr val="000000"/>
                </a:solidFill>
                <a:effectLst/>
                <a:latin typeface="Times New Roman" panose="02020603050405020304" pitchFamily="18" charset="0"/>
                <a:ea typeface="Times New Roman" panose="02020603050405020304" pitchFamily="18" charset="0"/>
              </a:rPr>
              <a:t>, “Exam Cell Automation System,” International Journal of Engineering Science and Computing (2017), Volume 7, Issue no3.</a:t>
            </a:r>
            <a:endParaRPr lang="en-IN" sz="2000" dirty="0">
              <a:effectLst/>
              <a:latin typeface="Times New Roman" panose="02020603050405020304" pitchFamily="18" charset="0"/>
              <a:ea typeface="Times New Roman" panose="02020603050405020304" pitchFamily="18" charset="0"/>
            </a:endParaRPr>
          </a:p>
          <a:p>
            <a:pPr algn="just">
              <a:lnSpc>
                <a:spcPct val="150000"/>
              </a:lnSpc>
              <a:spcAft>
                <a:spcPts val="1875"/>
              </a:spcAft>
            </a:pPr>
            <a:r>
              <a:rPr lang="en-US" sz="2000" dirty="0">
                <a:solidFill>
                  <a:srgbClr val="000000"/>
                </a:solidFill>
                <a:effectLst/>
                <a:latin typeface="Times New Roman" panose="02020603050405020304" pitchFamily="18" charset="0"/>
                <a:ea typeface="Times New Roman" panose="02020603050405020304" pitchFamily="18" charset="0"/>
              </a:rPr>
              <a:t>[2] Dayanand G </a:t>
            </a:r>
            <a:r>
              <a:rPr lang="en-US" sz="2000" dirty="0" err="1">
                <a:solidFill>
                  <a:srgbClr val="000000"/>
                </a:solidFill>
                <a:effectLst/>
                <a:latin typeface="Times New Roman" panose="02020603050405020304" pitchFamily="18" charset="0"/>
                <a:ea typeface="Times New Roman" panose="02020603050405020304" pitchFamily="18" charset="0"/>
              </a:rPr>
              <a:t>Savakar</a:t>
            </a:r>
            <a:r>
              <a:rPr lang="en-US" sz="2000" dirty="0">
                <a:solidFill>
                  <a:srgbClr val="000000"/>
                </a:solidFill>
                <a:effectLst/>
                <a:latin typeface="Times New Roman" panose="02020603050405020304" pitchFamily="18" charset="0"/>
                <a:ea typeface="Times New Roman" panose="02020603050405020304" pitchFamily="18" charset="0"/>
              </a:rPr>
              <a:t>, Ravi Hosur, “Automation of Examination System”, International Journal of Science and Research, Volume 4 Issue 11 November 2015.</a:t>
            </a:r>
            <a:endParaRPr lang="en-IN" sz="2000" dirty="0">
              <a:effectLst/>
              <a:latin typeface="Times New Roman" panose="02020603050405020304" pitchFamily="18" charset="0"/>
              <a:ea typeface="Times New Roman" panose="02020603050405020304" pitchFamily="18" charset="0"/>
            </a:endParaRPr>
          </a:p>
          <a:p>
            <a:pPr algn="just">
              <a:lnSpc>
                <a:spcPct val="150000"/>
              </a:lnSpc>
              <a:spcAft>
                <a:spcPts val="1875"/>
              </a:spcAft>
            </a:pPr>
            <a:r>
              <a:rPr lang="en-US" sz="2000" dirty="0">
                <a:solidFill>
                  <a:srgbClr val="000000"/>
                </a:solidFill>
                <a:effectLst/>
                <a:latin typeface="Times New Roman" panose="02020603050405020304" pitchFamily="18" charset="0"/>
                <a:ea typeface="Times New Roman" panose="02020603050405020304" pitchFamily="18" charset="0"/>
              </a:rPr>
              <a:t>[3]  </a:t>
            </a:r>
            <a:r>
              <a:rPr lang="en-US" sz="2000" dirty="0" err="1">
                <a:solidFill>
                  <a:srgbClr val="000000"/>
                </a:solidFill>
                <a:effectLst/>
                <a:latin typeface="Times New Roman" panose="02020603050405020304" pitchFamily="18" charset="0"/>
                <a:ea typeface="Times New Roman" panose="02020603050405020304" pitchFamily="18" charset="0"/>
              </a:rPr>
              <a:t>DigitalPersona</a:t>
            </a:r>
            <a:r>
              <a:rPr lang="en-US" sz="2000" dirty="0">
                <a:solidFill>
                  <a:srgbClr val="000000"/>
                </a:solidFill>
                <a:effectLst/>
                <a:latin typeface="Times New Roman" panose="02020603050405020304" pitchFamily="18" charset="0"/>
                <a:ea typeface="Times New Roman" panose="02020603050405020304" pitchFamily="18" charset="0"/>
              </a:rPr>
              <a:t> Incorporation (2012), Best Practices for implementing Fingerprint Biometrics in Application. A Whitepaper</a:t>
            </a:r>
            <a:endParaRPr lang="en-IN"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65472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0721" y="1565190"/>
            <a:ext cx="9533268" cy="4553619"/>
          </a:xfrm>
          <a:prstGeom prst="rect">
            <a:avLst/>
          </a:prstGeom>
        </p:spPr>
        <p:txBody>
          <a:bodyPr wrap="square">
            <a:spAutoFit/>
          </a:bodyPr>
          <a:lstStyle/>
          <a:p>
            <a:pPr algn="just">
              <a:lnSpc>
                <a:spcPct val="150000"/>
              </a:lnSpc>
              <a:spcAft>
                <a:spcPts val="1875"/>
              </a:spcAft>
            </a:pPr>
            <a:r>
              <a:rPr lang="en-US" sz="1800" dirty="0">
                <a:solidFill>
                  <a:srgbClr val="000000"/>
                </a:solidFill>
                <a:effectLst/>
                <a:latin typeface="Times New Roman" panose="02020603050405020304" pitchFamily="18" charset="0"/>
                <a:ea typeface="Times New Roman" panose="02020603050405020304" pitchFamily="18" charset="0"/>
              </a:rPr>
              <a:t>[4] </a:t>
            </a:r>
            <a:r>
              <a:rPr lang="en-US" sz="1800" dirty="0" err="1">
                <a:solidFill>
                  <a:srgbClr val="000000"/>
                </a:solidFill>
                <a:effectLst/>
                <a:latin typeface="Times New Roman" panose="02020603050405020304" pitchFamily="18" charset="0"/>
                <a:ea typeface="Times New Roman" panose="02020603050405020304" pitchFamily="18" charset="0"/>
              </a:rPr>
              <a:t>Josphineleela</a:t>
            </a:r>
            <a:r>
              <a:rPr lang="en-US" sz="1800" dirty="0">
                <a:solidFill>
                  <a:srgbClr val="000000"/>
                </a:solidFill>
                <a:effectLst/>
                <a:latin typeface="Times New Roman" panose="02020603050405020304" pitchFamily="18" charset="0"/>
                <a:ea typeface="Times New Roman" panose="02020603050405020304" pitchFamily="18" charset="0"/>
              </a:rPr>
              <a:t> R. and Ramakrishnan M. (2012). An efficient Automatic system using Fingerprint Reconstruction Technique. International Journal of Computer Science and Information Security, 10(3):1-6</a:t>
            </a:r>
            <a:endParaRPr lang="en-IN" sz="1800" dirty="0">
              <a:effectLst/>
              <a:latin typeface="Times New Roman" panose="02020603050405020304" pitchFamily="18" charset="0"/>
              <a:ea typeface="Times New Roman" panose="02020603050405020304" pitchFamily="18" charset="0"/>
            </a:endParaRPr>
          </a:p>
          <a:p>
            <a:pPr algn="just">
              <a:lnSpc>
                <a:spcPct val="150000"/>
              </a:lnSpc>
              <a:spcAft>
                <a:spcPts val="1875"/>
              </a:spcAft>
            </a:pPr>
            <a:r>
              <a:rPr lang="en-US" sz="1800" dirty="0">
                <a:solidFill>
                  <a:srgbClr val="000000"/>
                </a:solidFill>
                <a:effectLst/>
                <a:latin typeface="Times New Roman" panose="02020603050405020304" pitchFamily="18" charset="0"/>
                <a:ea typeface="Times New Roman" panose="02020603050405020304" pitchFamily="18" charset="0"/>
              </a:rPr>
              <a:t> [5] Indu Sharma, Anjali Singhal, Research on Online Examination System, International Journal of Engineering Technology, Management and Applied </a:t>
            </a:r>
            <a:r>
              <a:rPr lang="en-US" sz="1800" dirty="0" err="1">
                <a:solidFill>
                  <a:srgbClr val="000000"/>
                </a:solidFill>
                <a:effectLst/>
                <a:latin typeface="Times New Roman" panose="02020603050405020304" pitchFamily="18" charset="0"/>
                <a:ea typeface="Times New Roman" panose="02020603050405020304" pitchFamily="18" charset="0"/>
              </a:rPr>
              <a:t>Sciences,Volume</a:t>
            </a:r>
            <a:r>
              <a:rPr lang="en-US" sz="1800" dirty="0">
                <a:solidFill>
                  <a:srgbClr val="000000"/>
                </a:solidFill>
                <a:effectLst/>
                <a:latin typeface="Times New Roman" panose="02020603050405020304" pitchFamily="18" charset="0"/>
                <a:ea typeface="Times New Roman" panose="02020603050405020304" pitchFamily="18" charset="0"/>
              </a:rPr>
              <a:t> 2 Issue 3, August 2014</a:t>
            </a:r>
            <a:endParaRPr lang="en-IN" sz="1800" dirty="0">
              <a:effectLst/>
              <a:latin typeface="Times New Roman" panose="02020603050405020304" pitchFamily="18" charset="0"/>
              <a:ea typeface="Times New Roman" panose="02020603050405020304" pitchFamily="18" charset="0"/>
            </a:endParaRPr>
          </a:p>
          <a:p>
            <a:pPr algn="just">
              <a:lnSpc>
                <a:spcPct val="150000"/>
              </a:lnSpc>
              <a:spcAft>
                <a:spcPts val="1875"/>
              </a:spcAft>
            </a:pPr>
            <a:r>
              <a:rPr lang="en-US" sz="1800" dirty="0">
                <a:solidFill>
                  <a:srgbClr val="000000"/>
                </a:solidFill>
                <a:effectLst/>
                <a:latin typeface="Times New Roman" panose="02020603050405020304" pitchFamily="18" charset="0"/>
                <a:ea typeface="Times New Roman" panose="02020603050405020304" pitchFamily="18" charset="0"/>
              </a:rPr>
              <a:t> [6] Ong, M. L., Liew, L. H. and Sim, J. (2006). Examination Invigilation Scheduling System In </a:t>
            </a:r>
            <a:r>
              <a:rPr lang="en-US" sz="1800" dirty="0" err="1">
                <a:solidFill>
                  <a:srgbClr val="000000"/>
                </a:solidFill>
                <a:effectLst/>
                <a:latin typeface="Times New Roman" panose="02020603050405020304" pitchFamily="18" charset="0"/>
                <a:ea typeface="Times New Roman" panose="02020603050405020304" pitchFamily="18" charset="0"/>
              </a:rPr>
              <a:t>Optimising</a:t>
            </a:r>
            <a:r>
              <a:rPr lang="en-US" sz="1800" dirty="0">
                <a:solidFill>
                  <a:srgbClr val="000000"/>
                </a:solidFill>
                <a:effectLst/>
                <a:latin typeface="Times New Roman" panose="02020603050405020304" pitchFamily="18" charset="0"/>
                <a:ea typeface="Times New Roman" panose="02020603050405020304" pitchFamily="18" charset="0"/>
              </a:rPr>
              <a:t> Lecturers’ Preference. UiTM Sarawak: Unit of Research, Development, and Commercialization (URDC), Sarawak: University </a:t>
            </a:r>
            <a:r>
              <a:rPr lang="en-US" sz="1800" dirty="0" err="1">
                <a:solidFill>
                  <a:srgbClr val="000000"/>
                </a:solidFill>
                <a:effectLst/>
                <a:latin typeface="Times New Roman" panose="02020603050405020304" pitchFamily="18" charset="0"/>
                <a:ea typeface="Times New Roman" panose="02020603050405020304" pitchFamily="18" charset="0"/>
              </a:rPr>
              <a:t>Teknologi</a:t>
            </a:r>
            <a:r>
              <a:rPr lang="en-US" sz="1800" dirty="0">
                <a:solidFill>
                  <a:srgbClr val="000000"/>
                </a:solidFill>
                <a:effectLst/>
                <a:latin typeface="Times New Roman" panose="02020603050405020304" pitchFamily="18" charset="0"/>
                <a:ea typeface="Times New Roman" panose="02020603050405020304" pitchFamily="18" charset="0"/>
              </a:rPr>
              <a:t> Mara</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
        <p:nvSpPr>
          <p:cNvPr id="3" name="Title 1"/>
          <p:cNvSpPr txBox="1"/>
          <p:nvPr/>
        </p:nvSpPr>
        <p:spPr>
          <a:xfrm>
            <a:off x="1720523" y="682580"/>
            <a:ext cx="8596668" cy="684901"/>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REFERENCES</a:t>
            </a:r>
            <a:endParaRPr lang="en-US" sz="3600" b="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722" y="86059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771135" y="1911179"/>
            <a:ext cx="9045146" cy="3784600"/>
          </a:xfrm>
          <a:prstGeom prst="rect">
            <a:avLst/>
          </a:prstGeom>
          <a:noFill/>
        </p:spPr>
        <p:txBody>
          <a:bodyPr wrap="square" rtlCol="0">
            <a:spAutoFit/>
          </a:bodyPr>
          <a:lstStyle/>
          <a:p>
            <a:pPr marL="342900" lvl="0" indent="-342900" algn="just">
              <a:lnSpc>
                <a:spcPct val="150000"/>
              </a:lnSpc>
              <a:buFont typeface="Wingdings" panose="05000000000000000000" pitchFamily="2" charset="2"/>
              <a:buChar char="§"/>
            </a:pPr>
            <a:r>
              <a:rPr lang="en-US" sz="2000" b="1">
                <a:latin typeface="Times New Roman" panose="02020603050405020304" pitchFamily="18" charset="0"/>
                <a:cs typeface="Times New Roman" panose="02020603050405020304" pitchFamily="18" charset="0"/>
              </a:rPr>
              <a:t>Use Case Diagram:</a:t>
            </a:r>
          </a:p>
          <a:p>
            <a:pPr marL="342900" lvl="0" indent="-342900" algn="just">
              <a:lnSpc>
                <a:spcPct val="150000"/>
              </a:lnSpc>
              <a:buFont typeface="Wingdings" panose="05000000000000000000" pitchFamily="2" charset="2"/>
              <a:buChar char="§"/>
            </a:pPr>
            <a:r>
              <a:rPr lang="en-US" sz="2000">
                <a:latin typeface="Times New Roman" panose="02020603050405020304" pitchFamily="18" charset="0"/>
                <a:cs typeface="Times New Roman" panose="02020603050405020304" pitchFamily="18" charset="0"/>
              </a:rPr>
              <a:t>A use case diagram in the Unified Modeling Language (UML) is a type of behavioral diagram defined by and created from a Use-case analysis. Its purpose is to present a graphical overview of the functionality provided by a system in terms of actors, their goals (represented as use cases), and any dependencies between those use cases. The main purpose of a use case diagram is to show what system functions are performed for which actor. Roles of the actors in the system can be depicted.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722" y="86059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 Box 1"/>
          <p:cNvSpPr txBox="1"/>
          <p:nvPr/>
        </p:nvSpPr>
        <p:spPr>
          <a:xfrm>
            <a:off x="4534535" y="5790565"/>
            <a:ext cx="3307080" cy="36830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Use Case Diagram</a:t>
            </a:r>
          </a:p>
        </p:txBody>
      </p:sp>
      <p:pic>
        <p:nvPicPr>
          <p:cNvPr id="5" name="Picture 4">
            <a:extLst>
              <a:ext uri="{FF2B5EF4-FFF2-40B4-BE49-F238E27FC236}">
                <a16:creationId xmlns:a16="http://schemas.microsoft.com/office/drawing/2014/main" id="{4698ED1A-4A08-E9AA-E60A-7EEF4598CD9C}"/>
              </a:ext>
            </a:extLst>
          </p:cNvPr>
          <p:cNvPicPr>
            <a:picLocks noChangeAspect="1"/>
          </p:cNvPicPr>
          <p:nvPr/>
        </p:nvPicPr>
        <p:blipFill>
          <a:blip r:embed="rId2"/>
          <a:stretch>
            <a:fillRect/>
          </a:stretch>
        </p:blipFill>
        <p:spPr>
          <a:xfrm>
            <a:off x="4090987" y="1898073"/>
            <a:ext cx="4010025" cy="376390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623062" y="683740"/>
            <a:ext cx="8596668" cy="755560"/>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ABSTRACT</a:t>
            </a:r>
          </a:p>
        </p:txBody>
      </p:sp>
      <p:sp>
        <p:nvSpPr>
          <p:cNvPr id="3" name="Rectangle 2"/>
          <p:cNvSpPr/>
          <p:nvPr/>
        </p:nvSpPr>
        <p:spPr>
          <a:xfrm>
            <a:off x="1742685" y="1439300"/>
            <a:ext cx="8827273" cy="4191981"/>
          </a:xfrm>
          <a:prstGeom prst="rect">
            <a:avLst/>
          </a:prstGeom>
        </p:spPr>
        <p:txBody>
          <a:bodyPr wrap="square">
            <a:spAutoFit/>
          </a:bodyPr>
          <a:lstStyle/>
          <a:p>
            <a:pPr algn="just">
              <a:lnSpc>
                <a:spcPct val="150000"/>
              </a:lnSpc>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Pre-requisite for conduct of Examination viz competitive school and college level exams, entrance exams etc. requires faculty or staff members to perform invigilation duty. Preparation of invigilation duty list is a tedious work if done manually when large number of invigilators is involved for examination scheduled daily in two or more shifts for large number of days. Here we have discussed development of an automated system that can generate invigilation duty list for any type examination. This automated system will take some required data like staff list, dates of examinations and number of invigilators on the days, as input and, gives the invigilation duty list as output according to fed data.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722" y="86059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771135" y="1911179"/>
            <a:ext cx="9045146" cy="2345322"/>
          </a:xfrm>
          <a:prstGeom prst="rect">
            <a:avLst/>
          </a:prstGeom>
          <a:noFill/>
        </p:spPr>
        <p:txBody>
          <a:bodyPr wrap="square" rtlCol="0">
            <a:spAutoFit/>
          </a:bodyPr>
          <a:lstStyle/>
          <a:p>
            <a:pPr marL="342900" lvl="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Class Diagram:</a:t>
            </a:r>
          </a:p>
          <a:p>
            <a:pPr algn="just">
              <a:lnSpc>
                <a:spcPct val="150000"/>
              </a:lnSpc>
            </a:pPr>
            <a:r>
              <a:rPr lang="en-US" sz="2000" dirty="0">
                <a:latin typeface="Times New Roman" panose="02020603050405020304" pitchFamily="18" charset="0"/>
                <a:cs typeface="Times New Roman" panose="02020603050405020304" pitchFamily="18" charset="0"/>
              </a:rPr>
              <a:t>In software engineering, a class diagram in the Unified Modelling Language (UML) is a type of static structure diagram that describes the structure of a system by showing the system's classes, their attributes, operations (or methods), and the relationships among the classes. It explains which class contains information.</a:t>
            </a:r>
          </a:p>
        </p:txBody>
      </p:sp>
    </p:spTree>
    <p:extLst>
      <p:ext uri="{BB962C8B-B14F-4D97-AF65-F5344CB8AC3E}">
        <p14:creationId xmlns:p14="http://schemas.microsoft.com/office/powerpoint/2010/main" val="1878164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094205" y="4654378"/>
            <a:ext cx="2973860"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Class diagram</a:t>
            </a:r>
          </a:p>
        </p:txBody>
      </p:sp>
      <p:pic>
        <p:nvPicPr>
          <p:cNvPr id="5" name="Picture 4">
            <a:extLst>
              <a:ext uri="{FF2B5EF4-FFF2-40B4-BE49-F238E27FC236}">
                <a16:creationId xmlns:a16="http://schemas.microsoft.com/office/drawing/2014/main" id="{C773CDE1-CB8A-705F-7027-EEE3C27C4C4C}"/>
              </a:ext>
            </a:extLst>
          </p:cNvPr>
          <p:cNvPicPr>
            <a:picLocks noChangeAspect="1"/>
          </p:cNvPicPr>
          <p:nvPr/>
        </p:nvPicPr>
        <p:blipFill>
          <a:blip r:embed="rId2"/>
          <a:stretch>
            <a:fillRect/>
          </a:stretch>
        </p:blipFill>
        <p:spPr>
          <a:xfrm>
            <a:off x="3642995" y="2652712"/>
            <a:ext cx="4906010" cy="1552575"/>
          </a:xfrm>
          <a:prstGeom prst="rect">
            <a:avLst/>
          </a:prstGeom>
        </p:spPr>
      </p:pic>
    </p:spTree>
    <p:extLst>
      <p:ext uri="{BB962C8B-B14F-4D97-AF65-F5344CB8AC3E}">
        <p14:creationId xmlns:p14="http://schemas.microsoft.com/office/powerpoint/2010/main" val="34241518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722" y="86059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774882" y="1911179"/>
            <a:ext cx="9045146" cy="280698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Sequence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A sequence diagram in Unified Modelling Language (UML) is a kind of interaction diagram that shows how processes operate with one another and in what order. It is a construct of a Message Sequence Chart. Sequence diagrams are sometimes called event diagrams, event scenarios, and timing diagrams.</a:t>
            </a:r>
          </a:p>
          <a:p>
            <a:pPr marL="342900" lvl="0" indent="-342900" algn="just">
              <a:lnSpc>
                <a:spcPct val="150000"/>
              </a:lnSpc>
              <a:buFont typeface="Wingdings" panose="05000000000000000000" pitchFamily="2" charset="2"/>
              <a:buChar char="§"/>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0366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99006" y="5461463"/>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Sequence diagram</a:t>
            </a:r>
          </a:p>
        </p:txBody>
      </p:sp>
      <p:pic>
        <p:nvPicPr>
          <p:cNvPr id="5" name="Picture 4">
            <a:extLst>
              <a:ext uri="{FF2B5EF4-FFF2-40B4-BE49-F238E27FC236}">
                <a16:creationId xmlns:a16="http://schemas.microsoft.com/office/drawing/2014/main" id="{8AB5008A-55B7-5C67-840D-7925FEE70D94}"/>
              </a:ext>
            </a:extLst>
          </p:cNvPr>
          <p:cNvPicPr>
            <a:picLocks noChangeAspect="1"/>
          </p:cNvPicPr>
          <p:nvPr/>
        </p:nvPicPr>
        <p:blipFill>
          <a:blip r:embed="rId2"/>
          <a:stretch>
            <a:fillRect/>
          </a:stretch>
        </p:blipFill>
        <p:spPr>
          <a:xfrm>
            <a:off x="3238182" y="1662112"/>
            <a:ext cx="5715635" cy="3533775"/>
          </a:xfrm>
          <a:prstGeom prst="rect">
            <a:avLst/>
          </a:prstGeom>
        </p:spPr>
      </p:pic>
    </p:spTree>
    <p:extLst>
      <p:ext uri="{BB962C8B-B14F-4D97-AF65-F5344CB8AC3E}">
        <p14:creationId xmlns:p14="http://schemas.microsoft.com/office/powerpoint/2010/main" val="2260238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326865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Collaboration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In collaboration diagram the method call sequence is indicated by some numbering technique as shown below. The number indicates how the methods are called one after another. We have taken the same order management system to describe the collaboration diagram. The method calls are similar to that of a sequence diagram. But the difference is that the sequence diagram does not describe the object organization whereas the collaboration diagram shows the object organization.</a:t>
            </a:r>
          </a:p>
        </p:txBody>
      </p:sp>
    </p:spTree>
    <p:extLst>
      <p:ext uri="{BB962C8B-B14F-4D97-AF65-F5344CB8AC3E}">
        <p14:creationId xmlns:p14="http://schemas.microsoft.com/office/powerpoint/2010/main" val="30963352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267201" y="5000144"/>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Collaboration diagram</a:t>
            </a:r>
          </a:p>
        </p:txBody>
      </p:sp>
      <p:pic>
        <p:nvPicPr>
          <p:cNvPr id="5" name="Picture 4">
            <a:extLst>
              <a:ext uri="{FF2B5EF4-FFF2-40B4-BE49-F238E27FC236}">
                <a16:creationId xmlns:a16="http://schemas.microsoft.com/office/drawing/2014/main" id="{339F7035-B306-5791-20BB-02E81FBBD185}"/>
              </a:ext>
            </a:extLst>
          </p:cNvPr>
          <p:cNvPicPr>
            <a:picLocks noChangeAspect="1"/>
          </p:cNvPicPr>
          <p:nvPr/>
        </p:nvPicPr>
        <p:blipFill>
          <a:blip r:embed="rId2"/>
          <a:stretch>
            <a:fillRect/>
          </a:stretch>
        </p:blipFill>
        <p:spPr>
          <a:xfrm>
            <a:off x="4433455" y="1685925"/>
            <a:ext cx="2905557" cy="3149311"/>
          </a:xfrm>
          <a:prstGeom prst="rect">
            <a:avLst/>
          </a:prstGeom>
        </p:spPr>
      </p:pic>
    </p:spTree>
    <p:extLst>
      <p:ext uri="{BB962C8B-B14F-4D97-AF65-F5344CB8AC3E}">
        <p14:creationId xmlns:p14="http://schemas.microsoft.com/office/powerpoint/2010/main" val="986984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234532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Deployment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Deployment diagram represents the deployment view of a system. It is related to the component diagram. Because the components are deployed using the deployment diagrams. A deployment diagram consists of nodes. Nodes are nothing but physical hardware’s used to deploy the application.</a:t>
            </a:r>
          </a:p>
        </p:txBody>
      </p:sp>
    </p:spTree>
    <p:extLst>
      <p:ext uri="{BB962C8B-B14F-4D97-AF65-F5344CB8AC3E}">
        <p14:creationId xmlns:p14="http://schemas.microsoft.com/office/powerpoint/2010/main" val="582438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267201" y="5000144"/>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Deployment diagram</a:t>
            </a:r>
          </a:p>
        </p:txBody>
      </p:sp>
      <p:pic>
        <p:nvPicPr>
          <p:cNvPr id="5" name="Picture 4">
            <a:extLst>
              <a:ext uri="{FF2B5EF4-FFF2-40B4-BE49-F238E27FC236}">
                <a16:creationId xmlns:a16="http://schemas.microsoft.com/office/drawing/2014/main" id="{7821EEC2-26FB-A83E-A88A-E946935D38EF}"/>
              </a:ext>
            </a:extLst>
          </p:cNvPr>
          <p:cNvPicPr>
            <a:picLocks noChangeAspect="1"/>
          </p:cNvPicPr>
          <p:nvPr/>
        </p:nvPicPr>
        <p:blipFill>
          <a:blip r:embed="rId2"/>
          <a:stretch>
            <a:fillRect/>
          </a:stretch>
        </p:blipFill>
        <p:spPr>
          <a:xfrm>
            <a:off x="3733482" y="2790825"/>
            <a:ext cx="4725035" cy="1276350"/>
          </a:xfrm>
          <a:prstGeom prst="rect">
            <a:avLst/>
          </a:prstGeom>
        </p:spPr>
      </p:pic>
    </p:spTree>
    <p:extLst>
      <p:ext uri="{BB962C8B-B14F-4D97-AF65-F5344CB8AC3E}">
        <p14:creationId xmlns:p14="http://schemas.microsoft.com/office/powerpoint/2010/main" val="1599839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280698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Activity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Activity diagrams are graphical representations of workflows of stepwise activities and actions with support for choice, iteration and concurrency. In the Unified Modelling Language, activity diagrams can be used to describe the business and operational step-by-step workflows of components in a system. An activity diagram shows the overall flow of control.</a:t>
            </a:r>
          </a:p>
        </p:txBody>
      </p:sp>
    </p:spTree>
    <p:extLst>
      <p:ext uri="{BB962C8B-B14F-4D97-AF65-F5344CB8AC3E}">
        <p14:creationId xmlns:p14="http://schemas.microsoft.com/office/powerpoint/2010/main" val="172022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Activity diagram</a:t>
            </a:r>
          </a:p>
        </p:txBody>
      </p:sp>
      <p:pic>
        <p:nvPicPr>
          <p:cNvPr id="5" name="Picture 4">
            <a:extLst>
              <a:ext uri="{FF2B5EF4-FFF2-40B4-BE49-F238E27FC236}">
                <a16:creationId xmlns:a16="http://schemas.microsoft.com/office/drawing/2014/main" id="{2187C4DF-1F5B-DC04-FD62-C20BED90702C}"/>
              </a:ext>
            </a:extLst>
          </p:cNvPr>
          <p:cNvPicPr>
            <a:picLocks noChangeAspect="1"/>
          </p:cNvPicPr>
          <p:nvPr/>
        </p:nvPicPr>
        <p:blipFill>
          <a:blip r:embed="rId2"/>
          <a:stretch>
            <a:fillRect/>
          </a:stretch>
        </p:blipFill>
        <p:spPr>
          <a:xfrm>
            <a:off x="3209607" y="1420769"/>
            <a:ext cx="5772785" cy="3968649"/>
          </a:xfrm>
          <a:prstGeom prst="rect">
            <a:avLst/>
          </a:prstGeom>
        </p:spPr>
      </p:pic>
    </p:spTree>
    <p:extLst>
      <p:ext uri="{BB962C8B-B14F-4D97-AF65-F5344CB8AC3E}">
        <p14:creationId xmlns:p14="http://schemas.microsoft.com/office/powerpoint/2010/main" val="538859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2686" y="1619497"/>
            <a:ext cx="8633139" cy="1883657"/>
          </a:xfrm>
          <a:prstGeom prst="rect">
            <a:avLst/>
          </a:prstGeom>
        </p:spPr>
        <p:txBody>
          <a:bodyPr wrap="square">
            <a:spAutoFit/>
          </a:bodyPr>
          <a:lstStyle/>
          <a:p>
            <a:pPr algn="just">
              <a:lnSpc>
                <a:spcPct val="150000"/>
              </a:lnSpc>
            </a:pPr>
            <a:r>
              <a:rPr lang="en-US" sz="2000" dirty="0">
                <a:effectLst/>
                <a:latin typeface="Times New Roman" panose="02020603050405020304" pitchFamily="18" charset="0"/>
                <a:ea typeface="Times New Roman" panose="02020603050405020304" pitchFamily="18" charset="0"/>
              </a:rPr>
              <a:t>It can be useful for any organization, universities, institutes where examinations are held. One can reduce the time wasted in making the invigilation duty list manually using this automated system. </a:t>
            </a:r>
            <a:endParaRPr lang="en-IN" sz="2000" dirty="0">
              <a:effectLst/>
              <a:latin typeface="Times New Roman" panose="02020603050405020304" pitchFamily="18" charset="0"/>
              <a:ea typeface="Times New Roman" panose="02020603050405020304" pitchFamily="18" charset="0"/>
            </a:endParaRPr>
          </a:p>
          <a:p>
            <a:pPr>
              <a:lnSpc>
                <a:spcPct val="150000"/>
              </a:lnSpc>
            </a:pPr>
            <a:r>
              <a:rPr lang="en-US" sz="2000" dirty="0">
                <a:effectLst/>
                <a:latin typeface="Times New Roman" panose="02020603050405020304" pitchFamily="18" charset="0"/>
                <a:ea typeface="Times New Roman" panose="02020603050405020304" pitchFamily="18" charset="0"/>
              </a:rPr>
              <a:t>Keywords: Examination, Invigilation, Invigilator, Duty List</a:t>
            </a:r>
            <a:r>
              <a:rPr lang="en-US" sz="2000" dirty="0">
                <a:solidFill>
                  <a:srgbClr val="000000"/>
                </a:solidFill>
                <a:effectLst/>
                <a:latin typeface="Times New Roman" panose="02020603050405020304" pitchFamily="18" charset="0"/>
                <a:ea typeface="Times New Roman" panose="02020603050405020304" pitchFamily="18" charset="0"/>
              </a:rPr>
              <a:t>. </a:t>
            </a:r>
            <a:endParaRPr lang="en-IN" sz="2000" dirty="0">
              <a:effectLst/>
              <a:latin typeface="Times New Roman" panose="02020603050405020304" pitchFamily="18" charset="0"/>
              <a:ea typeface="Times New Roman" panose="02020603050405020304" pitchFamily="18" charset="0"/>
            </a:endParaRPr>
          </a:p>
        </p:txBody>
      </p:sp>
      <p:sp>
        <p:nvSpPr>
          <p:cNvPr id="3" name="Title 1"/>
          <p:cNvSpPr txBox="1"/>
          <p:nvPr/>
        </p:nvSpPr>
        <p:spPr>
          <a:xfrm>
            <a:off x="1153162" y="863445"/>
            <a:ext cx="8596668" cy="755560"/>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ABSTRACT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240065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Component Diagram</a:t>
            </a:r>
            <a:r>
              <a:rPr lang="en-US" sz="2000" dirty="0">
                <a:latin typeface="Times New Roman" panose="02020603050405020304" pitchFamily="18" charset="0"/>
                <a:cs typeface="Times New Roman" panose="02020603050405020304" pitchFamily="18" charset="0"/>
              </a:rPr>
              <a:t>:</a:t>
            </a:r>
          </a:p>
          <a:p>
            <a:pPr algn="just">
              <a:lnSpc>
                <a:spcPct val="150000"/>
              </a:lnSpc>
            </a:pPr>
            <a:r>
              <a:rPr lang="en-US" sz="2000" dirty="0">
                <a:latin typeface="Times New Roman" panose="02020603050405020304" pitchFamily="18" charset="0"/>
                <a:cs typeface="Times New Roman" panose="02020603050405020304" pitchFamily="18" charset="0"/>
              </a:rPr>
              <a:t>A component diagram, also known as a UML component diagram, describes the organization and wiring of the physical </a:t>
            </a:r>
            <a:r>
              <a:rPr lang="en-US" sz="2000" b="1"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omponents in a system. Component diagrams are often drawn to help model implementation details and double-check that every aspect of the system's required functions is covered by planned development.</a:t>
            </a:r>
          </a:p>
        </p:txBody>
      </p:sp>
    </p:spTree>
    <p:extLst>
      <p:ext uri="{BB962C8B-B14F-4D97-AF65-F5344CB8AC3E}">
        <p14:creationId xmlns:p14="http://schemas.microsoft.com/office/powerpoint/2010/main" val="142774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Component diagram</a:t>
            </a:r>
          </a:p>
        </p:txBody>
      </p:sp>
      <p:pic>
        <p:nvPicPr>
          <p:cNvPr id="5" name="Picture 4">
            <a:extLst>
              <a:ext uri="{FF2B5EF4-FFF2-40B4-BE49-F238E27FC236}">
                <a16:creationId xmlns:a16="http://schemas.microsoft.com/office/drawing/2014/main" id="{796F099F-B093-8771-9A6E-FDEF66307A96}"/>
              </a:ext>
            </a:extLst>
          </p:cNvPr>
          <p:cNvPicPr>
            <a:picLocks noChangeAspect="1"/>
          </p:cNvPicPr>
          <p:nvPr/>
        </p:nvPicPr>
        <p:blipFill>
          <a:blip r:embed="rId2"/>
          <a:stretch>
            <a:fillRect/>
          </a:stretch>
        </p:blipFill>
        <p:spPr>
          <a:xfrm>
            <a:off x="3295332" y="2624137"/>
            <a:ext cx="5601335" cy="1609725"/>
          </a:xfrm>
          <a:prstGeom prst="rect">
            <a:avLst/>
          </a:prstGeom>
        </p:spPr>
      </p:pic>
    </p:spTree>
    <p:extLst>
      <p:ext uri="{BB962C8B-B14F-4D97-AF65-F5344CB8AC3E}">
        <p14:creationId xmlns:p14="http://schemas.microsoft.com/office/powerpoint/2010/main" val="20991593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963827" y="1470197"/>
            <a:ext cx="10536194" cy="4708981"/>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ER Diagram:</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An Entity–relationship model (ER model) describes the structure of a database with the help of a diagram, which is known as Entity Relationship Diagram (ER Diagram). An ER model is a design or blueprint of a database that can later be implemented as a database. The main components of E-R model are: entity set and relationship set.</a:t>
            </a:r>
          </a:p>
          <a:p>
            <a:pPr marL="34290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An ER diagram shows the relationship among entity sets. An entity set is a group of similar entities and these entities can have attributes. In terms of DBMS, an entity is a table or attribute of a table in database, so by showing relationship among tables and their attributes, ER diagram shows the complete logical structure of a database. Let’s have a look at a simple ER diagram to understand this concept.</a:t>
            </a:r>
          </a:p>
        </p:txBody>
      </p:sp>
    </p:spTree>
    <p:extLst>
      <p:ext uri="{BB962C8B-B14F-4D97-AF65-F5344CB8AC3E}">
        <p14:creationId xmlns:p14="http://schemas.microsoft.com/office/powerpoint/2010/main" val="1273168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ER diagram</a:t>
            </a:r>
          </a:p>
        </p:txBody>
      </p:sp>
      <p:pic>
        <p:nvPicPr>
          <p:cNvPr id="5" name="Picture 4">
            <a:extLst>
              <a:ext uri="{FF2B5EF4-FFF2-40B4-BE49-F238E27FC236}">
                <a16:creationId xmlns:a16="http://schemas.microsoft.com/office/drawing/2014/main" id="{98C7D8C1-0692-0CA0-0443-D5DC15B4899A}"/>
              </a:ext>
            </a:extLst>
          </p:cNvPr>
          <p:cNvPicPr>
            <a:picLocks noChangeAspect="1"/>
          </p:cNvPicPr>
          <p:nvPr/>
        </p:nvPicPr>
        <p:blipFill>
          <a:blip r:embed="rId2"/>
          <a:stretch>
            <a:fillRect/>
          </a:stretch>
        </p:blipFill>
        <p:spPr>
          <a:xfrm>
            <a:off x="3124200" y="1679257"/>
            <a:ext cx="5943600" cy="3499485"/>
          </a:xfrm>
          <a:prstGeom prst="rect">
            <a:avLst/>
          </a:prstGeom>
        </p:spPr>
      </p:pic>
    </p:spTree>
    <p:extLst>
      <p:ext uri="{BB962C8B-B14F-4D97-AF65-F5344CB8AC3E}">
        <p14:creationId xmlns:p14="http://schemas.microsoft.com/office/powerpoint/2010/main" val="1712003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276865" y="1692618"/>
            <a:ext cx="9737124" cy="378565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DFD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A Data Flow Diagram (DFD) is a traditional way to visualize the information flows within a system. A neat and clear DFD can depict a good amount of the system requirements graphically. It can be manual, automated, or a combination of both. It shows how information enters and leaves the system, what changes the information and where information is stored. The purpose of a DFD is to show the scope and boundaries of a system as a whole. It may be used as a communications tool between a systems analyst and any person who plays a part in the system that acts as the starting point for redesigning a system.</a:t>
            </a:r>
          </a:p>
        </p:txBody>
      </p:sp>
    </p:spTree>
    <p:extLst>
      <p:ext uri="{BB962C8B-B14F-4D97-AF65-F5344CB8AC3E}">
        <p14:creationId xmlns:p14="http://schemas.microsoft.com/office/powerpoint/2010/main" val="1963628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Context Level diagram</a:t>
            </a:r>
          </a:p>
        </p:txBody>
      </p:sp>
      <p:pic>
        <p:nvPicPr>
          <p:cNvPr id="4" name="Picture 3">
            <a:extLst>
              <a:ext uri="{FF2B5EF4-FFF2-40B4-BE49-F238E27FC236}">
                <a16:creationId xmlns:a16="http://schemas.microsoft.com/office/drawing/2014/main" id="{1426BD98-1540-7D23-1097-17EDBDC97E8F}"/>
              </a:ext>
            </a:extLst>
          </p:cNvPr>
          <p:cNvPicPr>
            <a:picLocks noChangeAspect="1"/>
          </p:cNvPicPr>
          <p:nvPr/>
        </p:nvPicPr>
        <p:blipFill>
          <a:blip r:embed="rId2"/>
          <a:stretch>
            <a:fillRect/>
          </a:stretch>
        </p:blipFill>
        <p:spPr>
          <a:xfrm>
            <a:off x="3519170" y="2419350"/>
            <a:ext cx="5153660" cy="2019300"/>
          </a:xfrm>
          <a:prstGeom prst="rect">
            <a:avLst/>
          </a:prstGeom>
        </p:spPr>
      </p:pic>
    </p:spTree>
    <p:extLst>
      <p:ext uri="{BB962C8B-B14F-4D97-AF65-F5344CB8AC3E}">
        <p14:creationId xmlns:p14="http://schemas.microsoft.com/office/powerpoint/2010/main" val="18869621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FigureLevel-1 diagram</a:t>
            </a:r>
          </a:p>
        </p:txBody>
      </p:sp>
      <p:pic>
        <p:nvPicPr>
          <p:cNvPr id="5" name="Picture 4">
            <a:extLst>
              <a:ext uri="{FF2B5EF4-FFF2-40B4-BE49-F238E27FC236}">
                <a16:creationId xmlns:a16="http://schemas.microsoft.com/office/drawing/2014/main" id="{CC75DF49-8266-EAEC-09CE-EF241CA2CFF0}"/>
              </a:ext>
            </a:extLst>
          </p:cNvPr>
          <p:cNvPicPr>
            <a:picLocks noChangeAspect="1"/>
          </p:cNvPicPr>
          <p:nvPr/>
        </p:nvPicPr>
        <p:blipFill>
          <a:blip r:embed="rId2"/>
          <a:stretch>
            <a:fillRect/>
          </a:stretch>
        </p:blipFill>
        <p:spPr>
          <a:xfrm>
            <a:off x="3124200" y="1499235"/>
            <a:ext cx="5943600" cy="3859530"/>
          </a:xfrm>
          <a:prstGeom prst="rect">
            <a:avLst/>
          </a:prstGeom>
        </p:spPr>
      </p:pic>
    </p:spTree>
    <p:extLst>
      <p:ext uri="{BB962C8B-B14F-4D97-AF65-F5344CB8AC3E}">
        <p14:creationId xmlns:p14="http://schemas.microsoft.com/office/powerpoint/2010/main" val="16667931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Figure:Level-2 diagram</a:t>
            </a:r>
          </a:p>
        </p:txBody>
      </p:sp>
      <p:pic>
        <p:nvPicPr>
          <p:cNvPr id="4" name="Picture 3">
            <a:extLst>
              <a:ext uri="{FF2B5EF4-FFF2-40B4-BE49-F238E27FC236}">
                <a16:creationId xmlns:a16="http://schemas.microsoft.com/office/drawing/2014/main" id="{E1133993-6036-80A4-A384-E5641CE2E32E}"/>
              </a:ext>
            </a:extLst>
          </p:cNvPr>
          <p:cNvPicPr>
            <a:picLocks noChangeAspect="1"/>
          </p:cNvPicPr>
          <p:nvPr/>
        </p:nvPicPr>
        <p:blipFill>
          <a:blip r:embed="rId2"/>
          <a:stretch>
            <a:fillRect/>
          </a:stretch>
        </p:blipFill>
        <p:spPr>
          <a:xfrm>
            <a:off x="3124200" y="1320483"/>
            <a:ext cx="5943600" cy="3819554"/>
          </a:xfrm>
          <a:prstGeom prst="rect">
            <a:avLst/>
          </a:prstGeom>
        </p:spPr>
      </p:pic>
    </p:spTree>
    <p:extLst>
      <p:ext uri="{BB962C8B-B14F-4D97-AF65-F5344CB8AC3E}">
        <p14:creationId xmlns:p14="http://schemas.microsoft.com/office/powerpoint/2010/main" val="11792352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2202873" y="1511910"/>
            <a:ext cx="9737124" cy="400110"/>
          </a:xfrm>
          <a:prstGeom prst="rect">
            <a:avLst/>
          </a:prstGeom>
          <a:noFill/>
        </p:spPr>
        <p:txBody>
          <a:bodyPr wrap="square" rtlCol="0">
            <a:spAutoFit/>
          </a:bodyPr>
          <a:lstStyle/>
          <a:p>
            <a:r>
              <a:rPr lang="en-US" sz="1800" b="1" dirty="0">
                <a:effectLst/>
                <a:latin typeface="Times New Roman" panose="02020603050405020304" pitchFamily="18" charset="0"/>
                <a:ea typeface="Calibri" panose="020F0502020204030204" pitchFamily="34" charset="0"/>
              </a:rPr>
              <a:t>Home page</a:t>
            </a:r>
            <a:r>
              <a:rPr lang="en-US" sz="1800" dirty="0">
                <a:effectLst/>
                <a:latin typeface="Times New Roman" panose="02020603050405020304" pitchFamily="18" charset="0"/>
                <a:ea typeface="Calibri" panose="020F0502020204030204" pitchFamily="34" charset="0"/>
              </a:rPr>
              <a:t>: This is an our project home page.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And login page for admin, hod, faculty</a:t>
            </a:r>
            <a:endParaRPr lang="en-US"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C0C4573-E39D-15A2-170E-A64A30D9636B}"/>
              </a:ext>
            </a:extLst>
          </p:cNvPr>
          <p:cNvPicPr>
            <a:picLocks noChangeAspect="1"/>
          </p:cNvPicPr>
          <p:nvPr/>
        </p:nvPicPr>
        <p:blipFill>
          <a:blip r:embed="rId2"/>
          <a:stretch>
            <a:fillRect/>
          </a:stretch>
        </p:blipFill>
        <p:spPr>
          <a:xfrm>
            <a:off x="2273264" y="1953732"/>
            <a:ext cx="7508045" cy="4043293"/>
          </a:xfrm>
          <a:prstGeom prst="rect">
            <a:avLst/>
          </a:prstGeom>
        </p:spPr>
      </p:pic>
    </p:spTree>
    <p:extLst>
      <p:ext uri="{BB962C8B-B14F-4D97-AF65-F5344CB8AC3E}">
        <p14:creationId xmlns:p14="http://schemas.microsoft.com/office/powerpoint/2010/main" val="33581979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463397"/>
          </a:xfrm>
          <a:prstGeom prst="rect">
            <a:avLst/>
          </a:prstGeom>
          <a:noFill/>
        </p:spPr>
        <p:txBody>
          <a:bodyPr wrap="square" rtlCol="0">
            <a:spAutoFit/>
          </a:bodyPr>
          <a:lstStyle/>
          <a:p>
            <a:pPr algn="just">
              <a:lnSpc>
                <a:spcPct val="150000"/>
              </a:lnSpc>
              <a:spcAft>
                <a:spcPts val="8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Admin Home page</a:t>
            </a:r>
            <a:r>
              <a:rPr lang="en-US" sz="1800">
                <a:effectLst/>
                <a:latin typeface="Times New Roman" panose="02020603050405020304" pitchFamily="18" charset="0"/>
                <a:ea typeface="Calibri" panose="020F0502020204030204" pitchFamily="34" charset="0"/>
                <a:cs typeface="Times New Roman" panose="02020603050405020304" pitchFamily="18" charset="0"/>
              </a:rPr>
              <a:t>: This is the Admin home page.</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E177E612-9BB7-CFED-09E9-41CE36B962C6}"/>
              </a:ext>
            </a:extLst>
          </p:cNvPr>
          <p:cNvPicPr>
            <a:picLocks noChangeAspect="1"/>
          </p:cNvPicPr>
          <p:nvPr/>
        </p:nvPicPr>
        <p:blipFill>
          <a:blip r:embed="rId2"/>
          <a:stretch>
            <a:fillRect/>
          </a:stretch>
        </p:blipFill>
        <p:spPr>
          <a:xfrm>
            <a:off x="2826326" y="2378435"/>
            <a:ext cx="6677891" cy="3863281"/>
          </a:xfrm>
          <a:prstGeom prst="rect">
            <a:avLst/>
          </a:prstGeom>
        </p:spPr>
      </p:pic>
    </p:spTree>
    <p:extLst>
      <p:ext uri="{BB962C8B-B14F-4D97-AF65-F5344CB8AC3E}">
        <p14:creationId xmlns:p14="http://schemas.microsoft.com/office/powerpoint/2010/main" val="3389703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54868" y="88968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OBJECTIVE OF PROJECT</a:t>
            </a:r>
          </a:p>
        </p:txBody>
      </p:sp>
      <p:sp>
        <p:nvSpPr>
          <p:cNvPr id="4" name="TextBox 3"/>
          <p:cNvSpPr txBox="1"/>
          <p:nvPr/>
        </p:nvSpPr>
        <p:spPr>
          <a:xfrm>
            <a:off x="2273643" y="2001795"/>
            <a:ext cx="8468498" cy="2806987"/>
          </a:xfrm>
          <a:prstGeom prst="rect">
            <a:avLst/>
          </a:prstGeom>
          <a:noFill/>
        </p:spPr>
        <p:txBody>
          <a:bodyPr wrap="square" rtlCol="0">
            <a:spAutoFit/>
          </a:bodyPr>
          <a:lstStyle/>
          <a:p>
            <a:pPr algn="just">
              <a:lnSpc>
                <a:spcPct val="150000"/>
              </a:lnSpc>
            </a:pPr>
            <a:r>
              <a:rPr lang="en-US" sz="2000" b="1" dirty="0">
                <a:solidFill>
                  <a:srgbClr val="000000"/>
                </a:solidFill>
                <a:effectLst/>
                <a:latin typeface="Times New Roman" panose="02020603050405020304" pitchFamily="18" charset="0"/>
                <a:ea typeface="Times New Roman" panose="02020603050405020304" pitchFamily="18" charset="0"/>
              </a:rPr>
              <a:t>“Automation Invigilation Duties”</a:t>
            </a:r>
            <a:r>
              <a:rPr lang="en-US" sz="2000" dirty="0">
                <a:solidFill>
                  <a:srgbClr val="000000"/>
                </a:solidFill>
                <a:effectLst/>
                <a:latin typeface="Times New Roman" panose="02020603050405020304" pitchFamily="18" charset="0"/>
                <a:ea typeface="Times New Roman" panose="02020603050405020304" pitchFamily="18" charset="0"/>
              </a:rPr>
              <a:t> is software developed for maintaining the invigilation information of the exam. </a:t>
            </a:r>
            <a:r>
              <a:rPr lang="en-US" sz="2000" dirty="0">
                <a:effectLst/>
                <a:latin typeface="Times New Roman" panose="02020603050405020304" pitchFamily="18" charset="0"/>
                <a:ea typeface="Times New Roman" panose="02020603050405020304" pitchFamily="18" charset="0"/>
              </a:rPr>
              <a:t>The objective of automation invigilation duties management is to provide a user-friendly and efficient platform that enables faculty to access relevant and up-to-date information about their exam details, check the details by individually who are going exam hall for invigilation.</a:t>
            </a:r>
            <a:endParaRPr lang="en-IN" sz="20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463397"/>
          </a:xfrm>
          <a:prstGeom prst="rect">
            <a:avLst/>
          </a:prstGeom>
          <a:noFill/>
        </p:spPr>
        <p:txBody>
          <a:bodyPr wrap="square" rtlCol="0">
            <a:spAutoFit/>
          </a:bodyPr>
          <a:lstStyle/>
          <a:p>
            <a:pPr algn="just">
              <a:lnSpc>
                <a:spcPct val="150000"/>
              </a:lnSpc>
              <a:spcAft>
                <a:spcPts val="8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Add Faculty</a:t>
            </a:r>
            <a:r>
              <a:rPr lang="en-US" sz="1800">
                <a:effectLst/>
                <a:latin typeface="Times New Roman" panose="02020603050405020304" pitchFamily="18" charset="0"/>
                <a:ea typeface="Calibri" panose="020F0502020204030204" pitchFamily="34" charset="0"/>
                <a:cs typeface="Times New Roman" panose="02020603050405020304" pitchFamily="18" charset="0"/>
              </a:rPr>
              <a:t>: After the Admin login he can add faculty.</a:t>
            </a:r>
            <a:endParaRPr lang="en-IN" sz="18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0902485E-E06A-03CE-B4FA-11238B072D64}"/>
              </a:ext>
            </a:extLst>
          </p:cNvPr>
          <p:cNvPicPr>
            <a:picLocks noChangeAspect="1"/>
          </p:cNvPicPr>
          <p:nvPr/>
        </p:nvPicPr>
        <p:blipFill>
          <a:blip r:embed="rId2"/>
          <a:stretch>
            <a:fillRect/>
          </a:stretch>
        </p:blipFill>
        <p:spPr>
          <a:xfrm>
            <a:off x="2904567" y="2156015"/>
            <a:ext cx="6571942" cy="3914048"/>
          </a:xfrm>
          <a:prstGeom prst="rect">
            <a:avLst/>
          </a:prstGeom>
        </p:spPr>
      </p:pic>
    </p:spTree>
    <p:extLst>
      <p:ext uri="{BB962C8B-B14F-4D97-AF65-F5344CB8AC3E}">
        <p14:creationId xmlns:p14="http://schemas.microsoft.com/office/powerpoint/2010/main" val="34997113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746765" y="1629118"/>
            <a:ext cx="9737124" cy="463397"/>
          </a:xfrm>
          <a:prstGeom prst="rect">
            <a:avLst/>
          </a:prstGeom>
          <a:noFill/>
        </p:spPr>
        <p:txBody>
          <a:bodyPr wrap="square" rtlCol="0">
            <a:spAutoFit/>
          </a:bodyPr>
          <a:lstStyle/>
          <a:p>
            <a:pPr algn="just">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View Faculty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After adding faculty details he can view who are added.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ED5EA1D1-8384-1754-340F-6302A5361199}"/>
              </a:ext>
            </a:extLst>
          </p:cNvPr>
          <p:cNvPicPr>
            <a:picLocks noChangeAspect="1"/>
          </p:cNvPicPr>
          <p:nvPr/>
        </p:nvPicPr>
        <p:blipFill>
          <a:blip r:embed="rId2"/>
          <a:stretch>
            <a:fillRect/>
          </a:stretch>
        </p:blipFill>
        <p:spPr>
          <a:xfrm>
            <a:off x="2937164" y="2396834"/>
            <a:ext cx="6677891" cy="3680421"/>
          </a:xfrm>
          <a:prstGeom prst="rect">
            <a:avLst/>
          </a:prstGeom>
        </p:spPr>
      </p:pic>
    </p:spTree>
    <p:extLst>
      <p:ext uri="{BB962C8B-B14F-4D97-AF65-F5344CB8AC3E}">
        <p14:creationId xmlns:p14="http://schemas.microsoft.com/office/powerpoint/2010/main" val="15434065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982961"/>
          </a:xfrm>
          <a:prstGeom prst="rect">
            <a:avLst/>
          </a:prstGeom>
          <a:noFill/>
        </p:spPr>
        <p:txBody>
          <a:bodyPr wrap="square" rtlCol="0">
            <a:spAutoFit/>
          </a:bodyPr>
          <a:lstStyle/>
          <a:p>
            <a:pPr algn="just">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Exam Coordinator Home page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This is the Exam coordinator home page.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9C366AAA-0F13-1707-5EB5-AF7B2CD8038B}"/>
              </a:ext>
            </a:extLst>
          </p:cNvPr>
          <p:cNvPicPr>
            <a:picLocks noChangeAspect="1"/>
          </p:cNvPicPr>
          <p:nvPr/>
        </p:nvPicPr>
        <p:blipFill>
          <a:blip r:embed="rId2"/>
          <a:stretch>
            <a:fillRect/>
          </a:stretch>
        </p:blipFill>
        <p:spPr>
          <a:xfrm>
            <a:off x="2923309" y="2343149"/>
            <a:ext cx="6705600" cy="3855757"/>
          </a:xfrm>
          <a:prstGeom prst="rect">
            <a:avLst/>
          </a:prstGeom>
        </p:spPr>
      </p:pic>
    </p:spTree>
    <p:extLst>
      <p:ext uri="{BB962C8B-B14F-4D97-AF65-F5344CB8AC3E}">
        <p14:creationId xmlns:p14="http://schemas.microsoft.com/office/powerpoint/2010/main" val="2348006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474262" cy="1398460"/>
          </a:xfrm>
          <a:prstGeom prst="rect">
            <a:avLst/>
          </a:prstGeom>
          <a:noFill/>
        </p:spPr>
        <p:txBody>
          <a:bodyPr wrap="square" rtlCol="0">
            <a:spAutoFit/>
          </a:bodyPr>
          <a:lstStyle/>
          <a:p>
            <a:pPr algn="just">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View Faculty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After adding faculty details by admin . Coordinator can view the faculty and he can assign invigilation duties.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832D2EA7-65E7-4209-096D-FD3CA20C4079}"/>
              </a:ext>
            </a:extLst>
          </p:cNvPr>
          <p:cNvPicPr>
            <a:picLocks noChangeAspect="1"/>
          </p:cNvPicPr>
          <p:nvPr/>
        </p:nvPicPr>
        <p:blipFill>
          <a:blip r:embed="rId2"/>
          <a:stretch>
            <a:fillRect/>
          </a:stretch>
        </p:blipFill>
        <p:spPr>
          <a:xfrm>
            <a:off x="2612476" y="2371724"/>
            <a:ext cx="6741073" cy="3741721"/>
          </a:xfrm>
          <a:prstGeom prst="rect">
            <a:avLst/>
          </a:prstGeom>
        </p:spPr>
      </p:pic>
    </p:spTree>
    <p:extLst>
      <p:ext uri="{BB962C8B-B14F-4D97-AF65-F5344CB8AC3E}">
        <p14:creationId xmlns:p14="http://schemas.microsoft.com/office/powerpoint/2010/main" val="9318893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982961"/>
          </a:xfrm>
          <a:prstGeom prst="rect">
            <a:avLst/>
          </a:prstGeom>
          <a:noFill/>
        </p:spPr>
        <p:txBody>
          <a:bodyPr wrap="square" rtlCol="0">
            <a:spAutoFit/>
          </a:bodyPr>
          <a:lstStyle/>
          <a:p>
            <a:pPr algn="just">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View Time Table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After assigning invigilation duties for faculty .he can view that time table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6A123E4A-195D-FC46-EABA-3D3E08BD4DB2}"/>
              </a:ext>
            </a:extLst>
          </p:cNvPr>
          <p:cNvPicPr>
            <a:picLocks noChangeAspect="1"/>
          </p:cNvPicPr>
          <p:nvPr/>
        </p:nvPicPr>
        <p:blipFill>
          <a:blip r:embed="rId2"/>
          <a:stretch>
            <a:fillRect/>
          </a:stretch>
        </p:blipFill>
        <p:spPr>
          <a:xfrm>
            <a:off x="2632364" y="2244435"/>
            <a:ext cx="7287491" cy="3963546"/>
          </a:xfrm>
          <a:prstGeom prst="rect">
            <a:avLst/>
          </a:prstGeom>
        </p:spPr>
      </p:pic>
    </p:spTree>
    <p:extLst>
      <p:ext uri="{BB962C8B-B14F-4D97-AF65-F5344CB8AC3E}">
        <p14:creationId xmlns:p14="http://schemas.microsoft.com/office/powerpoint/2010/main" val="2306199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463397"/>
          </a:xfrm>
          <a:prstGeom prst="rect">
            <a:avLst/>
          </a:prstGeom>
          <a:noFill/>
        </p:spPr>
        <p:txBody>
          <a:bodyPr wrap="square" rtlCol="0">
            <a:spAutoFit/>
          </a:bodyPr>
          <a:lstStyle/>
          <a:p>
            <a:pPr algn="just">
              <a:lnSpc>
                <a:spcPct val="150000"/>
              </a:lnSpc>
              <a:spcAft>
                <a:spcPts val="800"/>
              </a:spcAft>
            </a:pPr>
            <a:r>
              <a:rPr lang="en-US" sz="1800" b="1" dirty="0">
                <a:effectLst/>
                <a:latin typeface="Times New Roman" panose="02020603050405020304" pitchFamily="18" charset="0"/>
                <a:ea typeface="Calibri" panose="020F0502020204030204" pitchFamily="34" charset="0"/>
              </a:rPr>
              <a:t>Faculty Home page</a:t>
            </a:r>
            <a:r>
              <a:rPr lang="en-US" sz="1800" dirty="0">
                <a:effectLst/>
                <a:latin typeface="Times New Roman" panose="02020603050405020304" pitchFamily="18" charset="0"/>
                <a:ea typeface="Calibri" panose="020F0502020204030204" pitchFamily="34" charset="0"/>
              </a:rPr>
              <a:t>: This is the faculty home page.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D83A8DBE-3A0B-FAFC-5DF2-9FFCB0620D2C}"/>
              </a:ext>
            </a:extLst>
          </p:cNvPr>
          <p:cNvPicPr>
            <a:picLocks noChangeAspect="1"/>
          </p:cNvPicPr>
          <p:nvPr/>
        </p:nvPicPr>
        <p:blipFill>
          <a:blip r:embed="rId2"/>
          <a:stretch>
            <a:fillRect/>
          </a:stretch>
        </p:blipFill>
        <p:spPr>
          <a:xfrm>
            <a:off x="2175164" y="2378435"/>
            <a:ext cx="8360189" cy="3662147"/>
          </a:xfrm>
          <a:prstGeom prst="rect">
            <a:avLst/>
          </a:prstGeom>
        </p:spPr>
      </p:pic>
    </p:spTree>
    <p:extLst>
      <p:ext uri="{BB962C8B-B14F-4D97-AF65-F5344CB8AC3E}">
        <p14:creationId xmlns:p14="http://schemas.microsoft.com/office/powerpoint/2010/main" val="33245447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982961"/>
          </a:xfrm>
          <a:prstGeom prst="rect">
            <a:avLst/>
          </a:prstGeom>
          <a:noFill/>
        </p:spPr>
        <p:txBody>
          <a:bodyPr wrap="square" rtlCol="0">
            <a:spAutoFit/>
          </a:bodyPr>
          <a:lstStyle/>
          <a:p>
            <a:pPr algn="just">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View Duty List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After assigning invigilation duties for faculty .he can view that List.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944783C7-5D9D-1153-D750-8775EC30C995}"/>
              </a:ext>
            </a:extLst>
          </p:cNvPr>
          <p:cNvPicPr>
            <a:picLocks noChangeAspect="1"/>
          </p:cNvPicPr>
          <p:nvPr/>
        </p:nvPicPr>
        <p:blipFill>
          <a:blip r:embed="rId2"/>
          <a:stretch>
            <a:fillRect/>
          </a:stretch>
        </p:blipFill>
        <p:spPr>
          <a:xfrm>
            <a:off x="2321660" y="2313709"/>
            <a:ext cx="7688531" cy="3657600"/>
          </a:xfrm>
          <a:prstGeom prst="rect">
            <a:avLst/>
          </a:prstGeom>
        </p:spPr>
      </p:pic>
    </p:spTree>
    <p:extLst>
      <p:ext uri="{BB962C8B-B14F-4D97-AF65-F5344CB8AC3E}">
        <p14:creationId xmlns:p14="http://schemas.microsoft.com/office/powerpoint/2010/main" val="10353409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980358" y="778216"/>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CONCLUSION</a:t>
            </a:r>
          </a:p>
        </p:txBody>
      </p:sp>
      <p:sp>
        <p:nvSpPr>
          <p:cNvPr id="4" name="TextBox 3"/>
          <p:cNvSpPr txBox="1"/>
          <p:nvPr/>
        </p:nvSpPr>
        <p:spPr>
          <a:xfrm>
            <a:off x="1301578" y="2005656"/>
            <a:ext cx="9737124" cy="2540888"/>
          </a:xfrm>
          <a:prstGeom prst="rect">
            <a:avLst/>
          </a:prstGeom>
          <a:noFill/>
        </p:spPr>
        <p:txBody>
          <a:bodyPr wrap="square" rtlCol="0">
            <a:spAutoFit/>
          </a:bodyPr>
          <a:lstStyle/>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rPr>
              <a:t>Ultimately the proposed scheme reduces the manpower, workload on staff. It benefits all the educational institutes by reducing the complexity involved while allocating the exam duty for the staff and examination class rooms for the students. All these data is stored in a centralized database which can be accessed whenever needed. Further the proposed methodology used the efficient algorithm which is highly scalable. This can automate the manual work involved in assigning the invigilation duty and class room arrangement during university examination</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482073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980358" y="778216"/>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FUTURE ENHANCEMENT</a:t>
            </a:r>
          </a:p>
        </p:txBody>
      </p:sp>
      <p:sp>
        <p:nvSpPr>
          <p:cNvPr id="4" name="TextBox 3"/>
          <p:cNvSpPr txBox="1"/>
          <p:nvPr/>
        </p:nvSpPr>
        <p:spPr>
          <a:xfrm>
            <a:off x="1301578" y="2005656"/>
            <a:ext cx="9737124" cy="4043864"/>
          </a:xfrm>
          <a:prstGeom prst="rect">
            <a:avLst/>
          </a:prstGeom>
          <a:noFill/>
        </p:spPr>
        <p:txBody>
          <a:bodyPr wrap="square" rtlCol="0">
            <a:spAutoFit/>
          </a:bodyPr>
          <a:lstStyle/>
          <a:p>
            <a:pPr marL="228600" algn="just">
              <a:lnSpc>
                <a:spcPct val="150000"/>
              </a:lnSpc>
              <a:spcBef>
                <a:spcPts val="600"/>
              </a:spcBef>
              <a:spcAft>
                <a:spcPts val="720"/>
              </a:spcAft>
            </a:pPr>
            <a:r>
              <a:rPr lang="en-US" sz="1800" dirty="0">
                <a:solidFill>
                  <a:srgbClr val="000000"/>
                </a:solidFill>
                <a:effectLst/>
                <a:latin typeface="Times New Roman" panose="02020603050405020304" pitchFamily="18" charset="0"/>
                <a:ea typeface="Times New Roman" panose="02020603050405020304" pitchFamily="18" charset="0"/>
              </a:rPr>
              <a:t>It is quite obvious that tomorrow’s  invigilation system will tend to rely more on technology. With the introduction of the next generation apps and online services, exam details is going to get further accessible and enjoyable.</a:t>
            </a:r>
            <a:endParaRPr lang="en-IN" sz="1800" dirty="0">
              <a:effectLst/>
              <a:latin typeface="Times New Roman" panose="02020603050405020304" pitchFamily="18" charset="0"/>
              <a:ea typeface="Times New Roman" panose="02020603050405020304" pitchFamily="18" charset="0"/>
            </a:endParaRPr>
          </a:p>
          <a:p>
            <a:pPr marL="228600" algn="just">
              <a:lnSpc>
                <a:spcPct val="150000"/>
              </a:lnSpc>
              <a:spcBef>
                <a:spcPts val="600"/>
              </a:spcBef>
              <a:spcAft>
                <a:spcPts val="720"/>
              </a:spcAft>
            </a:pPr>
            <a:r>
              <a:rPr lang="en-US" sz="1800" dirty="0">
                <a:effectLst/>
                <a:latin typeface="Times New Roman" panose="02020603050405020304" pitchFamily="18" charset="0"/>
                <a:ea typeface="Times New Roman" panose="02020603050405020304" pitchFamily="18" charset="0"/>
              </a:rPr>
              <a:t>Automated scheduling: One enhancement could be to incorporate automated scheduling functionality into the system, so that it can assign invigilation duties to staff members based on their availability and qualifications. This would save time and reduce errors associated with manual scheduling.</a:t>
            </a:r>
            <a:endParaRPr lang="en-IN" sz="1800" dirty="0">
              <a:effectLst/>
              <a:latin typeface="Times New Roman" panose="02020603050405020304" pitchFamily="18" charset="0"/>
              <a:ea typeface="Times New Roman" panose="02020603050405020304" pitchFamily="18" charset="0"/>
            </a:endParaRPr>
          </a:p>
          <a:p>
            <a:pPr marL="228600"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Mobile access: It may also be useful to add mobile access to the system, allowing invigilators to access their duty schedules, exam details, and other relevant information from their mobile devices. This would improve convenience and reduce the likelihood of miscommunication.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59489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0721" y="1565190"/>
            <a:ext cx="9533268" cy="4461286"/>
          </a:xfrm>
          <a:prstGeom prst="rect">
            <a:avLst/>
          </a:prstGeom>
        </p:spPr>
        <p:txBody>
          <a:bodyPr wrap="square">
            <a:spAutoFit/>
          </a:bodyPr>
          <a:lstStyle/>
          <a:p>
            <a:pPr algn="just">
              <a:lnSpc>
                <a:spcPct val="150000"/>
              </a:lnSpc>
              <a:spcAft>
                <a:spcPts val="1875"/>
              </a:spcAft>
            </a:pPr>
            <a:r>
              <a:rPr lang="en-US" sz="2000" dirty="0">
                <a:solidFill>
                  <a:srgbClr val="000000"/>
                </a:solidFill>
                <a:effectLst/>
                <a:latin typeface="Times New Roman" panose="02020603050405020304" pitchFamily="18" charset="0"/>
                <a:ea typeface="Times New Roman" panose="02020603050405020304" pitchFamily="18" charset="0"/>
              </a:rPr>
              <a:t>[1] S. Priya </a:t>
            </a:r>
            <a:r>
              <a:rPr lang="en-US" sz="2000" dirty="0" err="1">
                <a:solidFill>
                  <a:srgbClr val="000000"/>
                </a:solidFill>
                <a:effectLst/>
                <a:latin typeface="Times New Roman" panose="02020603050405020304" pitchFamily="18" charset="0"/>
                <a:ea typeface="Times New Roman" panose="02020603050405020304" pitchFamily="18" charset="0"/>
              </a:rPr>
              <a:t>Dharshini</a:t>
            </a:r>
            <a:r>
              <a:rPr lang="en-US" sz="2000" dirty="0">
                <a:solidFill>
                  <a:srgbClr val="000000"/>
                </a:solidFill>
                <a:effectLst/>
                <a:latin typeface="Times New Roman" panose="02020603050405020304" pitchFamily="18" charset="0"/>
                <a:ea typeface="Times New Roman" panose="02020603050405020304" pitchFamily="18" charset="0"/>
              </a:rPr>
              <a:t>, M. Selva Sudha, Mrs. V. </a:t>
            </a:r>
            <a:r>
              <a:rPr lang="en-US" sz="2000" dirty="0" err="1">
                <a:solidFill>
                  <a:srgbClr val="000000"/>
                </a:solidFill>
                <a:effectLst/>
                <a:latin typeface="Times New Roman" panose="02020603050405020304" pitchFamily="18" charset="0"/>
                <a:ea typeface="Times New Roman" panose="02020603050405020304" pitchFamily="18" charset="0"/>
              </a:rPr>
              <a:t>Anithalakshmi</a:t>
            </a:r>
            <a:r>
              <a:rPr lang="en-US" sz="2000" dirty="0">
                <a:solidFill>
                  <a:srgbClr val="000000"/>
                </a:solidFill>
                <a:effectLst/>
                <a:latin typeface="Times New Roman" panose="02020603050405020304" pitchFamily="18" charset="0"/>
                <a:ea typeface="Times New Roman" panose="02020603050405020304" pitchFamily="18" charset="0"/>
              </a:rPr>
              <a:t>, “Exam Cell Automation System,” International Journal of Engineering Science and Computing (2017), Volume 7, Issue no3.</a:t>
            </a:r>
            <a:endParaRPr lang="en-IN" sz="2000" dirty="0">
              <a:effectLst/>
              <a:latin typeface="Times New Roman" panose="02020603050405020304" pitchFamily="18" charset="0"/>
              <a:ea typeface="Times New Roman" panose="02020603050405020304" pitchFamily="18" charset="0"/>
            </a:endParaRPr>
          </a:p>
          <a:p>
            <a:pPr algn="just">
              <a:lnSpc>
                <a:spcPct val="150000"/>
              </a:lnSpc>
              <a:spcAft>
                <a:spcPts val="1875"/>
              </a:spcAft>
            </a:pPr>
            <a:r>
              <a:rPr lang="en-US" sz="2000" dirty="0">
                <a:solidFill>
                  <a:srgbClr val="000000"/>
                </a:solidFill>
                <a:effectLst/>
                <a:latin typeface="Times New Roman" panose="02020603050405020304" pitchFamily="18" charset="0"/>
                <a:ea typeface="Times New Roman" panose="02020603050405020304" pitchFamily="18" charset="0"/>
              </a:rPr>
              <a:t>[2] Dayanand G </a:t>
            </a:r>
            <a:r>
              <a:rPr lang="en-US" sz="2000" dirty="0" err="1">
                <a:solidFill>
                  <a:srgbClr val="000000"/>
                </a:solidFill>
                <a:effectLst/>
                <a:latin typeface="Times New Roman" panose="02020603050405020304" pitchFamily="18" charset="0"/>
                <a:ea typeface="Times New Roman" panose="02020603050405020304" pitchFamily="18" charset="0"/>
              </a:rPr>
              <a:t>Savakar</a:t>
            </a:r>
            <a:r>
              <a:rPr lang="en-US" sz="2000" dirty="0">
                <a:solidFill>
                  <a:srgbClr val="000000"/>
                </a:solidFill>
                <a:effectLst/>
                <a:latin typeface="Times New Roman" panose="02020603050405020304" pitchFamily="18" charset="0"/>
                <a:ea typeface="Times New Roman" panose="02020603050405020304" pitchFamily="18" charset="0"/>
              </a:rPr>
              <a:t>, Ravi Hosur, “Automation of Examination System”, International Journal of Science and Research, Volume 4 Issue 11 November 2015.</a:t>
            </a:r>
            <a:endParaRPr lang="en-IN" sz="2000" dirty="0">
              <a:effectLst/>
              <a:latin typeface="Times New Roman" panose="02020603050405020304" pitchFamily="18" charset="0"/>
              <a:ea typeface="Times New Roman" panose="02020603050405020304" pitchFamily="18" charset="0"/>
            </a:endParaRPr>
          </a:p>
          <a:p>
            <a:pPr algn="just">
              <a:lnSpc>
                <a:spcPct val="150000"/>
              </a:lnSpc>
              <a:spcAft>
                <a:spcPts val="1875"/>
              </a:spcAft>
            </a:pPr>
            <a:r>
              <a:rPr lang="en-US" sz="2000" dirty="0">
                <a:solidFill>
                  <a:srgbClr val="000000"/>
                </a:solidFill>
                <a:effectLst/>
                <a:latin typeface="Times New Roman" panose="02020603050405020304" pitchFamily="18" charset="0"/>
                <a:ea typeface="Times New Roman" panose="02020603050405020304" pitchFamily="18" charset="0"/>
              </a:rPr>
              <a:t>[3]  </a:t>
            </a:r>
            <a:r>
              <a:rPr lang="en-US" sz="2000" dirty="0" err="1">
                <a:solidFill>
                  <a:srgbClr val="000000"/>
                </a:solidFill>
                <a:effectLst/>
                <a:latin typeface="Times New Roman" panose="02020603050405020304" pitchFamily="18" charset="0"/>
                <a:ea typeface="Times New Roman" panose="02020603050405020304" pitchFamily="18" charset="0"/>
              </a:rPr>
              <a:t>DigitalPersona</a:t>
            </a:r>
            <a:r>
              <a:rPr lang="en-US" sz="2000" dirty="0">
                <a:solidFill>
                  <a:srgbClr val="000000"/>
                </a:solidFill>
                <a:effectLst/>
                <a:latin typeface="Times New Roman" panose="02020603050405020304" pitchFamily="18" charset="0"/>
                <a:ea typeface="Times New Roman" panose="02020603050405020304" pitchFamily="18" charset="0"/>
              </a:rPr>
              <a:t> Incorporation (2012), Best Practices for implementing Fingerprint Biometrics in Application. A Whitepaper</a:t>
            </a:r>
            <a:endParaRPr lang="en-IN" sz="2000" dirty="0">
              <a:effectLst/>
              <a:latin typeface="Times New Roman" panose="02020603050405020304" pitchFamily="18" charset="0"/>
              <a:ea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
        <p:nvSpPr>
          <p:cNvPr id="3" name="Title 1"/>
          <p:cNvSpPr txBox="1"/>
          <p:nvPr/>
        </p:nvSpPr>
        <p:spPr>
          <a:xfrm>
            <a:off x="1720523" y="682580"/>
            <a:ext cx="8596668" cy="684901"/>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REFERENCES</a:t>
            </a:r>
            <a:endParaRPr lang="en-US" sz="36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606587" y="83202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PROBLEM STATEMENT</a:t>
            </a:r>
          </a:p>
        </p:txBody>
      </p:sp>
      <p:sp>
        <p:nvSpPr>
          <p:cNvPr id="4" name="TextBox 3"/>
          <p:cNvSpPr txBox="1"/>
          <p:nvPr/>
        </p:nvSpPr>
        <p:spPr>
          <a:xfrm>
            <a:off x="1771135" y="1911179"/>
            <a:ext cx="9045146" cy="2351285"/>
          </a:xfrm>
          <a:prstGeom prst="rect">
            <a:avLst/>
          </a:prstGeom>
          <a:noFill/>
        </p:spPr>
        <p:txBody>
          <a:bodyPr wrap="square" rtlCol="0">
            <a:spAutoFit/>
          </a:bodyPr>
          <a:lstStyle/>
          <a:p>
            <a:pPr algn="just">
              <a:lnSpc>
                <a:spcPct val="150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Automation invigilation duties is software developed for invigilation duties in all colleges. It facilitates to access the invigilation information of a particular faculty . By just a click on the mouse, the system will be able to produce the invigilation duties report thus reducing the need for work searching somewhere which is prone to human errors and time consuming.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0721" y="1565190"/>
            <a:ext cx="9533268" cy="4553619"/>
          </a:xfrm>
          <a:prstGeom prst="rect">
            <a:avLst/>
          </a:prstGeom>
        </p:spPr>
        <p:txBody>
          <a:bodyPr wrap="square">
            <a:spAutoFit/>
          </a:bodyPr>
          <a:lstStyle/>
          <a:p>
            <a:pPr algn="just">
              <a:lnSpc>
                <a:spcPct val="150000"/>
              </a:lnSpc>
              <a:spcAft>
                <a:spcPts val="1875"/>
              </a:spcAft>
            </a:pPr>
            <a:r>
              <a:rPr lang="en-US" sz="1800" dirty="0">
                <a:solidFill>
                  <a:srgbClr val="000000"/>
                </a:solidFill>
                <a:effectLst/>
                <a:latin typeface="Times New Roman" panose="02020603050405020304" pitchFamily="18" charset="0"/>
                <a:ea typeface="Times New Roman" panose="02020603050405020304" pitchFamily="18" charset="0"/>
              </a:rPr>
              <a:t>[4] </a:t>
            </a:r>
            <a:r>
              <a:rPr lang="en-US" sz="1800" dirty="0" err="1">
                <a:solidFill>
                  <a:srgbClr val="000000"/>
                </a:solidFill>
                <a:effectLst/>
                <a:latin typeface="Times New Roman" panose="02020603050405020304" pitchFamily="18" charset="0"/>
                <a:ea typeface="Times New Roman" panose="02020603050405020304" pitchFamily="18" charset="0"/>
              </a:rPr>
              <a:t>Josphineleela</a:t>
            </a:r>
            <a:r>
              <a:rPr lang="en-US" sz="1800" dirty="0">
                <a:solidFill>
                  <a:srgbClr val="000000"/>
                </a:solidFill>
                <a:effectLst/>
                <a:latin typeface="Times New Roman" panose="02020603050405020304" pitchFamily="18" charset="0"/>
                <a:ea typeface="Times New Roman" panose="02020603050405020304" pitchFamily="18" charset="0"/>
              </a:rPr>
              <a:t> R. and Ramakrishnan M. (2012). An efficient Automatic system using Fingerprint Reconstruction Technique. International Journal of Computer Science and Information Security, 10(3):1-6</a:t>
            </a:r>
            <a:endParaRPr lang="en-IN" sz="1800" dirty="0">
              <a:effectLst/>
              <a:latin typeface="Times New Roman" panose="02020603050405020304" pitchFamily="18" charset="0"/>
              <a:ea typeface="Times New Roman" panose="02020603050405020304" pitchFamily="18" charset="0"/>
            </a:endParaRPr>
          </a:p>
          <a:p>
            <a:pPr algn="just">
              <a:lnSpc>
                <a:spcPct val="150000"/>
              </a:lnSpc>
              <a:spcAft>
                <a:spcPts val="1875"/>
              </a:spcAft>
            </a:pPr>
            <a:r>
              <a:rPr lang="en-US" sz="1800" dirty="0">
                <a:solidFill>
                  <a:srgbClr val="000000"/>
                </a:solidFill>
                <a:effectLst/>
                <a:latin typeface="Times New Roman" panose="02020603050405020304" pitchFamily="18" charset="0"/>
                <a:ea typeface="Times New Roman" panose="02020603050405020304" pitchFamily="18" charset="0"/>
              </a:rPr>
              <a:t> [5] Indu Sharma, Anjali Singhal, Research on Online Examination System, International Journal of Engineering Technology, Management and Applied </a:t>
            </a:r>
            <a:r>
              <a:rPr lang="en-US" sz="1800" dirty="0" err="1">
                <a:solidFill>
                  <a:srgbClr val="000000"/>
                </a:solidFill>
                <a:effectLst/>
                <a:latin typeface="Times New Roman" panose="02020603050405020304" pitchFamily="18" charset="0"/>
                <a:ea typeface="Times New Roman" panose="02020603050405020304" pitchFamily="18" charset="0"/>
              </a:rPr>
              <a:t>Sciences,Volume</a:t>
            </a:r>
            <a:r>
              <a:rPr lang="en-US" sz="1800" dirty="0">
                <a:solidFill>
                  <a:srgbClr val="000000"/>
                </a:solidFill>
                <a:effectLst/>
                <a:latin typeface="Times New Roman" panose="02020603050405020304" pitchFamily="18" charset="0"/>
                <a:ea typeface="Times New Roman" panose="02020603050405020304" pitchFamily="18" charset="0"/>
              </a:rPr>
              <a:t> 2 Issue 3, August 2014</a:t>
            </a:r>
            <a:endParaRPr lang="en-IN" sz="1800" dirty="0">
              <a:effectLst/>
              <a:latin typeface="Times New Roman" panose="02020603050405020304" pitchFamily="18" charset="0"/>
              <a:ea typeface="Times New Roman" panose="02020603050405020304" pitchFamily="18" charset="0"/>
            </a:endParaRPr>
          </a:p>
          <a:p>
            <a:pPr algn="just">
              <a:lnSpc>
                <a:spcPct val="150000"/>
              </a:lnSpc>
              <a:spcAft>
                <a:spcPts val="1875"/>
              </a:spcAft>
            </a:pPr>
            <a:r>
              <a:rPr lang="en-US" sz="1800" dirty="0">
                <a:solidFill>
                  <a:srgbClr val="000000"/>
                </a:solidFill>
                <a:effectLst/>
                <a:latin typeface="Times New Roman" panose="02020603050405020304" pitchFamily="18" charset="0"/>
                <a:ea typeface="Times New Roman" panose="02020603050405020304" pitchFamily="18" charset="0"/>
              </a:rPr>
              <a:t> [6] Ong, M. L., Liew, L. H. and Sim, J. (2006). Examination Invigilation Scheduling System In </a:t>
            </a:r>
            <a:r>
              <a:rPr lang="en-US" sz="1800" dirty="0" err="1">
                <a:solidFill>
                  <a:srgbClr val="000000"/>
                </a:solidFill>
                <a:effectLst/>
                <a:latin typeface="Times New Roman" panose="02020603050405020304" pitchFamily="18" charset="0"/>
                <a:ea typeface="Times New Roman" panose="02020603050405020304" pitchFamily="18" charset="0"/>
              </a:rPr>
              <a:t>Optimising</a:t>
            </a:r>
            <a:r>
              <a:rPr lang="en-US" sz="1800" dirty="0">
                <a:solidFill>
                  <a:srgbClr val="000000"/>
                </a:solidFill>
                <a:effectLst/>
                <a:latin typeface="Times New Roman" panose="02020603050405020304" pitchFamily="18" charset="0"/>
                <a:ea typeface="Times New Roman" panose="02020603050405020304" pitchFamily="18" charset="0"/>
              </a:rPr>
              <a:t> Lecturers’ Preference. UiTM Sarawak: Unit of Research, Development, and Commercialization (URDC), Sarawak: University </a:t>
            </a:r>
            <a:r>
              <a:rPr lang="en-US" sz="1800" dirty="0" err="1">
                <a:solidFill>
                  <a:srgbClr val="000000"/>
                </a:solidFill>
                <a:effectLst/>
                <a:latin typeface="Times New Roman" panose="02020603050405020304" pitchFamily="18" charset="0"/>
                <a:ea typeface="Times New Roman" panose="02020603050405020304" pitchFamily="18" charset="0"/>
              </a:rPr>
              <a:t>Teknologi</a:t>
            </a:r>
            <a:r>
              <a:rPr lang="en-US" sz="1800" dirty="0">
                <a:solidFill>
                  <a:srgbClr val="000000"/>
                </a:solidFill>
                <a:effectLst/>
                <a:latin typeface="Times New Roman" panose="02020603050405020304" pitchFamily="18" charset="0"/>
                <a:ea typeface="Times New Roman" panose="02020603050405020304" pitchFamily="18" charset="0"/>
              </a:rPr>
              <a:t> Mara</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
        <p:nvSpPr>
          <p:cNvPr id="3" name="Title 1"/>
          <p:cNvSpPr txBox="1"/>
          <p:nvPr/>
        </p:nvSpPr>
        <p:spPr>
          <a:xfrm>
            <a:off x="1720523" y="682580"/>
            <a:ext cx="8596668" cy="684901"/>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REFERENCES</a:t>
            </a:r>
            <a:endParaRPr lang="en-US" sz="36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73456" y="2045977"/>
            <a:ext cx="8607380" cy="4756238"/>
          </a:xfrm>
          <a:prstGeom prst="rect">
            <a:avLst/>
          </a:prstGeom>
        </p:spPr>
        <p:txBody>
          <a:bodyPr wrap="square">
            <a:spAutoFit/>
          </a:bodyPr>
          <a:lstStyle/>
          <a:p>
            <a:pPr algn="just">
              <a:lnSpc>
                <a:spcPct val="150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Motivation:-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Now a days faculty who are going to invigilation they are finding rooms physically and in the examination section .Here in our application faculty can see in at time invigilation duties. In that information details like date, subject and timings all the information quickly in online will get information.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Scope:-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rgbClr val="000000"/>
                </a:solidFill>
                <a:effectLst/>
                <a:latin typeface="Times New Roman" panose="02020603050405020304" pitchFamily="18" charset="0"/>
                <a:ea typeface="Times New Roman" panose="02020603050405020304" pitchFamily="18" charset="0"/>
              </a:rPr>
              <a:t>The scope of the project is the system on which the software is installed, </a:t>
            </a:r>
            <a:r>
              <a:rPr lang="en-US" sz="2000" dirty="0" err="1">
                <a:solidFill>
                  <a:srgbClr val="000000"/>
                </a:solidFill>
                <a:effectLst/>
                <a:latin typeface="Times New Roman" panose="02020603050405020304" pitchFamily="18" charset="0"/>
                <a:ea typeface="Times New Roman" panose="02020603050405020304" pitchFamily="18" charset="0"/>
              </a:rPr>
              <a:t>i.e</a:t>
            </a:r>
            <a:r>
              <a:rPr lang="en-US" sz="2000" dirty="0">
                <a:solidFill>
                  <a:srgbClr val="000000"/>
                </a:solidFill>
                <a:effectLst/>
                <a:latin typeface="Times New Roman" panose="02020603050405020304" pitchFamily="18" charset="0"/>
                <a:ea typeface="Times New Roman" panose="02020603050405020304" pitchFamily="18" charset="0"/>
              </a:rPr>
              <a:t>, the project is developed as a desktop application.</a:t>
            </a:r>
            <a:r>
              <a:rPr lang="en-US" sz="2000" dirty="0">
                <a:effectLst/>
                <a:latin typeface="Times New Roman" panose="02020603050405020304" pitchFamily="18" charset="0"/>
                <a:ea typeface="Times New Roman" panose="02020603050405020304" pitchFamily="18" charset="0"/>
              </a:rPr>
              <a:t> Overall, the scope of automation invigilation duties systems can be quite extensive, and they can provide significant benefits to invigilation information ,date of the particular day and subject details ,timings .</a:t>
            </a:r>
            <a:endParaRPr lang="en-IN" sz="2000" dirty="0">
              <a:effectLst/>
              <a:latin typeface="Times New Roman" panose="02020603050405020304" pitchFamily="18" charset="0"/>
              <a:ea typeface="Times New Roman" panose="02020603050405020304" pitchFamily="18" charset="0"/>
            </a:endParaRPr>
          </a:p>
          <a:p>
            <a:pPr algn="just">
              <a:lnSpc>
                <a:spcPct val="150000"/>
              </a:lnSpc>
            </a:pPr>
            <a:endParaRPr lang="en-IN" sz="2000" dirty="0">
              <a:effectLst/>
              <a:latin typeface="Times New Roman" panose="02020603050405020304" pitchFamily="18" charset="0"/>
              <a:ea typeface="Times New Roman" panose="02020603050405020304" pitchFamily="18" charset="0"/>
            </a:endParaRPr>
          </a:p>
        </p:txBody>
      </p:sp>
      <p:sp>
        <p:nvSpPr>
          <p:cNvPr id="3" name="Title 1"/>
          <p:cNvSpPr txBox="1"/>
          <p:nvPr/>
        </p:nvSpPr>
        <p:spPr>
          <a:xfrm>
            <a:off x="1647776" y="81442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SCOPE AND MOTIVATION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00432" y="1664043"/>
            <a:ext cx="9753600" cy="4191981"/>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rPr>
              <a:t>Preparing the examination invigilation schedule has always been in itself a challenging task as the examination department has to take into consideration numerous factors and lecturers’ constraints such as getting the invigilation schedules ready within a limited time frame, ensuring the invigilation duties assigned to the lecturers do not disrupt their marking and that the lecturers do not invigilate their own subjects. </a:t>
            </a:r>
          </a:p>
          <a:p>
            <a:pPr marL="342900" indent="-342900" algn="just">
              <a:lnSpc>
                <a:spcPct val="150000"/>
              </a:lnSpc>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rPr>
              <a:t>As the invigilation duties were assigned randomly there was a lot of mutual swapping amongst the lecturers resulting in confusion, misunderstandings, and complaints on uneven duty distribution</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
        <p:nvSpPr>
          <p:cNvPr id="3" name="Title 1"/>
          <p:cNvSpPr txBox="1"/>
          <p:nvPr/>
        </p:nvSpPr>
        <p:spPr>
          <a:xfrm>
            <a:off x="1672490" y="591998"/>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INTRODUCTION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1499495" y="4860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INTRODUCTION</a:t>
            </a:r>
          </a:p>
        </p:txBody>
      </p:sp>
      <p:sp>
        <p:nvSpPr>
          <p:cNvPr id="5" name="TextBox 4">
            <a:extLst>
              <a:ext uri="{FF2B5EF4-FFF2-40B4-BE49-F238E27FC236}">
                <a16:creationId xmlns:a16="http://schemas.microsoft.com/office/drawing/2014/main" id="{93429402-24E5-5A53-B4BA-88CF5EF5499F}"/>
              </a:ext>
            </a:extLst>
          </p:cNvPr>
          <p:cNvSpPr txBox="1"/>
          <p:nvPr/>
        </p:nvSpPr>
        <p:spPr>
          <a:xfrm>
            <a:off x="2119745" y="2202872"/>
            <a:ext cx="8742219" cy="2354555"/>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rPr>
              <a:t>Thus, when the present invigilation scheduling committee took over the task of invigilation scheduling , they saw the need for a systematic and yet innovative approach to producing invigilation schedules that could minimize errors and simultaneously allowed lecturers to request for their preferred invigilation dates and time. </a:t>
            </a:r>
            <a:endParaRPr lang="en-IN" sz="2000" dirty="0"/>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214</TotalTime>
  <Words>3381</Words>
  <Application>Microsoft Office PowerPoint</Application>
  <PresentationFormat>Widescreen</PresentationFormat>
  <Paragraphs>226</Paragraphs>
  <Slides>60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Garamond</vt:lpstr>
      <vt:lpstr>Times New Roman</vt:lpstr>
      <vt:lpstr>Wingdings</vt:lpstr>
      <vt:lpstr>Wingdings 3</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PREETHI DESAI</dc:creator>
  <cp:lastModifiedBy>NARASIMHULU</cp:lastModifiedBy>
  <cp:revision>99</cp:revision>
  <dcterms:created xsi:type="dcterms:W3CDTF">2022-11-19T11:35:00Z</dcterms:created>
  <dcterms:modified xsi:type="dcterms:W3CDTF">2023-04-25T10:41:58Z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A1EC5F6991B543508BE3500887CC9BF4</vt:lpwstr>
  </property>
  <property fmtid="{D5CDD505-2E9C-101B-9397-08002B2CF9AE}" pid="3" name="KSOProductBuildVer">
    <vt:lpwstr>1033-11.2.0.11417</vt:lpwstr>
  </property>
</Properties>
</file>